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91" r:id="rId2"/>
    <p:sldId id="406" r:id="rId3"/>
    <p:sldId id="407" r:id="rId4"/>
    <p:sldId id="415" r:id="rId5"/>
    <p:sldId id="421" r:id="rId6"/>
    <p:sldId id="418" r:id="rId7"/>
    <p:sldId id="397" r:id="rId8"/>
    <p:sldId id="408" r:id="rId9"/>
    <p:sldId id="410" r:id="rId10"/>
    <p:sldId id="411" r:id="rId11"/>
    <p:sldId id="400" r:id="rId12"/>
    <p:sldId id="404" r:id="rId13"/>
    <p:sldId id="416" r:id="rId14"/>
    <p:sldId id="412" r:id="rId15"/>
  </p:sldIdLst>
  <p:sldSz cx="9144000" cy="5143500" type="screen16x9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595959"/>
    <a:srgbClr val="D43E01"/>
    <a:srgbClr val="E8EAE9"/>
    <a:srgbClr val="CCD0D1"/>
    <a:srgbClr val="D7D9E1"/>
    <a:srgbClr val="D5D8E3"/>
    <a:srgbClr val="DADBDE"/>
    <a:srgbClr val="D9DDE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116" d="100"/>
          <a:sy n="116" d="100"/>
        </p:scale>
        <p:origin x="612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2022/3/22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3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97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2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81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422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2675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40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84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47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80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184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86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581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9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79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452320" y="4703961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公司网址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sp>
        <p:nvSpPr>
          <p:cNvPr id="5" name="矩形 4"/>
          <p:cNvSpPr/>
          <p:nvPr userDrawn="1"/>
        </p:nvSpPr>
        <p:spPr>
          <a:xfrm>
            <a:off x="7452320" y="4703961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公司网址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 userDrawn="1"/>
        </p:nvSpPr>
        <p:spPr>
          <a:xfrm>
            <a:off x="0" y="5079727"/>
            <a:ext cx="9144000" cy="637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副标题 2"/>
          <p:cNvSpPr txBox="1"/>
          <p:nvPr/>
        </p:nvSpPr>
        <p:spPr>
          <a:xfrm>
            <a:off x="3707904" y="339864"/>
            <a:ext cx="5537942" cy="2195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altLang="zh-CN" sz="2400" dirty="0" smtClean="0">
                <a:latin typeface="Arial Black" panose="020B0A04020102020204" pitchFamily="34" charset="0"/>
              </a:rPr>
              <a:t>Отчет о деятельности Контрольно-счетной палаты муниципального образования город Краснодар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3275855" y="493393"/>
            <a:ext cx="216024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3491879" y="493393"/>
            <a:ext cx="216024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55976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313299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364088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21411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300191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257515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308304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265627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26" descr="asia60641201107110753141.jpg"/>
          <p:cNvPicPr>
            <a:picLocks noChangeAspect="1"/>
          </p:cNvPicPr>
          <p:nvPr/>
        </p:nvPicPr>
        <p:blipFill>
          <a:blip r:embed="rId3"/>
          <a:srcRect b="1875"/>
          <a:stretch>
            <a:fillRect/>
          </a:stretch>
        </p:blipFill>
        <p:spPr>
          <a:xfrm>
            <a:off x="-2" y="2355726"/>
            <a:ext cx="3786978" cy="2702525"/>
          </a:xfrm>
          <a:prstGeom prst="rect">
            <a:avLst/>
          </a:prstGeom>
        </p:spPr>
      </p:pic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8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715766"/>
            <a:ext cx="3694598" cy="22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376748" y="28384"/>
            <a:ext cx="61701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Информирование о результатах </a:t>
            </a:r>
            <a:r>
              <a:rPr lang="ru-RU" sz="2400" b="1" dirty="0">
                <a:latin typeface="Arial Black" panose="020B0A04020102020204" pitchFamily="34" charset="0"/>
              </a:rPr>
              <a:t>мероприятий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0" y="-8929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2"/>
          <p:cNvSpPr/>
          <p:nvPr/>
        </p:nvSpPr>
        <p:spPr>
          <a:xfrm>
            <a:off x="606234" y="2341268"/>
            <a:ext cx="2849540" cy="88530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606234" y="1477172"/>
            <a:ext cx="789393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4" name="TextBox 14"/>
          <p:cNvSpPr>
            <a:spLocks noChangeArrowheads="1"/>
          </p:cNvSpPr>
          <p:nvPr/>
        </p:nvSpPr>
        <p:spPr bwMode="auto">
          <a:xfrm>
            <a:off x="674093" y="1590323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41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9008" y="1440529"/>
            <a:ext cx="1736214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материалы в городскую Думу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323" y="924246"/>
            <a:ext cx="65028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мероприятия,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которым направлено: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5601" y="2054805"/>
            <a:ext cx="202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 105 мероприятиям</a:t>
            </a:r>
          </a:p>
        </p:txBody>
      </p:sp>
      <p:sp>
        <p:nvSpPr>
          <p:cNvPr id="63" name="Rectangle 12"/>
          <p:cNvSpPr/>
          <p:nvPr/>
        </p:nvSpPr>
        <p:spPr>
          <a:xfrm>
            <a:off x="1009022" y="3448807"/>
            <a:ext cx="2865394" cy="86752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"/>
          <p:cNvGrpSpPr/>
          <p:nvPr/>
        </p:nvGrpSpPr>
        <p:grpSpPr>
          <a:xfrm>
            <a:off x="1009022" y="2572062"/>
            <a:ext cx="789393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9" name="TextBox 14"/>
          <p:cNvSpPr>
            <a:spLocks noChangeArrowheads="1"/>
          </p:cNvSpPr>
          <p:nvPr/>
        </p:nvSpPr>
        <p:spPr bwMode="auto">
          <a:xfrm>
            <a:off x="1082079" y="2705592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39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68932" y="2543044"/>
            <a:ext cx="1519966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материалы</a:t>
            </a:r>
          </a:p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Главе МО 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54243" y="3129844"/>
            <a:ext cx="202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 103 мероприятиям</a:t>
            </a:r>
          </a:p>
        </p:txBody>
      </p:sp>
      <p:sp>
        <p:nvSpPr>
          <p:cNvPr id="79" name="Rectangle 12"/>
          <p:cNvSpPr/>
          <p:nvPr/>
        </p:nvSpPr>
        <p:spPr>
          <a:xfrm>
            <a:off x="1555384" y="4613988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6"/>
          <p:cNvGrpSpPr/>
          <p:nvPr/>
        </p:nvGrpSpPr>
        <p:grpSpPr>
          <a:xfrm>
            <a:off x="1466144" y="3707712"/>
            <a:ext cx="83098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3" name="TextBox 14"/>
          <p:cNvSpPr>
            <a:spLocks noChangeArrowheads="1"/>
          </p:cNvSpPr>
          <p:nvPr/>
        </p:nvSpPr>
        <p:spPr bwMode="auto">
          <a:xfrm>
            <a:off x="1555384" y="3834103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83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77506" y="3811744"/>
            <a:ext cx="1519966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материалы в Прокуратуру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Rectangle 12"/>
          <p:cNvSpPr/>
          <p:nvPr/>
        </p:nvSpPr>
        <p:spPr>
          <a:xfrm>
            <a:off x="4251852" y="2340509"/>
            <a:ext cx="3560508" cy="99398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6"/>
          <p:cNvGrpSpPr/>
          <p:nvPr/>
        </p:nvGrpSpPr>
        <p:grpSpPr>
          <a:xfrm>
            <a:off x="4081930" y="1481386"/>
            <a:ext cx="759799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7" name="TextBox 14"/>
          <p:cNvSpPr>
            <a:spLocks noChangeArrowheads="1"/>
          </p:cNvSpPr>
          <p:nvPr/>
        </p:nvSpPr>
        <p:spPr bwMode="auto">
          <a:xfrm>
            <a:off x="4064701" y="1599675"/>
            <a:ext cx="734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 33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58312" y="1359914"/>
            <a:ext cx="3330672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материалы экспертиз  </a:t>
            </a:r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по изменениям в МПА в администрацию МО</a:t>
            </a:r>
          </a:p>
        </p:txBody>
      </p:sp>
    </p:spTree>
    <p:extLst>
      <p:ext uri="{BB962C8B-B14F-4D97-AF65-F5344CB8AC3E}">
        <p14:creationId xmlns:p14="http://schemas.microsoft.com/office/powerpoint/2010/main" val="3050004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992745" y="13735"/>
            <a:ext cx="76328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latin typeface="Arial Black" panose="020B0A04020102020204" pitchFamily="34" charset="0"/>
              </a:rPr>
              <a:t>Взаимодействие по реализации материалов мероприятий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7" name="Picture 14" descr="http://image.zcool.com.cn/cover/24/22/m_1247416004890.jpg"/>
          <p:cNvPicPr>
            <a:picLocks noChangeAspect="1" noChangeArrowheads="1"/>
          </p:cNvPicPr>
          <p:nvPr/>
        </p:nvPicPr>
        <p:blipFill rotWithShape="1">
          <a:blip r:embed="rId4"/>
          <a:srcRect b="4813"/>
          <a:stretch/>
        </p:blipFill>
        <p:spPr bwMode="auto">
          <a:xfrm>
            <a:off x="2719020" y="1833995"/>
            <a:ext cx="4137219" cy="2956991"/>
          </a:xfrm>
          <a:prstGeom prst="rect">
            <a:avLst/>
          </a:prstGeom>
          <a:noFill/>
        </p:spPr>
      </p:pic>
      <p:cxnSp>
        <p:nvCxnSpPr>
          <p:cNvPr id="89" name="Line"/>
          <p:cNvCxnSpPr/>
          <p:nvPr/>
        </p:nvCxnSpPr>
        <p:spPr>
          <a:xfrm flipH="1">
            <a:off x="6980411" y="3303816"/>
            <a:ext cx="604844" cy="85982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3" name="Line"/>
          <p:cNvCxnSpPr>
            <a:stCxn id="184" idx="3"/>
          </p:cNvCxnSpPr>
          <p:nvPr/>
        </p:nvCxnSpPr>
        <p:spPr>
          <a:xfrm flipH="1">
            <a:off x="6012937" y="2836480"/>
            <a:ext cx="385832" cy="242762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4" name="Line"/>
          <p:cNvCxnSpPr/>
          <p:nvPr/>
        </p:nvCxnSpPr>
        <p:spPr>
          <a:xfrm flipH="1">
            <a:off x="3346251" y="3963763"/>
            <a:ext cx="684325" cy="38931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5" name="Line"/>
          <p:cNvCxnSpPr/>
          <p:nvPr/>
        </p:nvCxnSpPr>
        <p:spPr>
          <a:xfrm>
            <a:off x="1233480" y="1305910"/>
            <a:ext cx="239032" cy="128091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7" name="Line"/>
          <p:cNvCxnSpPr/>
          <p:nvPr/>
        </p:nvCxnSpPr>
        <p:spPr>
          <a:xfrm flipH="1" flipV="1">
            <a:off x="3237298" y="2099876"/>
            <a:ext cx="244195" cy="28433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8" name="Line"/>
          <p:cNvCxnSpPr/>
          <p:nvPr/>
        </p:nvCxnSpPr>
        <p:spPr>
          <a:xfrm flipH="1">
            <a:off x="1619672" y="1091500"/>
            <a:ext cx="8324" cy="29388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00" name="Line"/>
          <p:cNvCxnSpPr/>
          <p:nvPr/>
        </p:nvCxnSpPr>
        <p:spPr>
          <a:xfrm flipH="1">
            <a:off x="4551902" y="2742549"/>
            <a:ext cx="1534" cy="189019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05" name="Line"/>
          <p:cNvCxnSpPr/>
          <p:nvPr/>
        </p:nvCxnSpPr>
        <p:spPr>
          <a:xfrm flipH="1">
            <a:off x="2929231" y="3241795"/>
            <a:ext cx="433991" cy="4002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107" name="组合 84"/>
          <p:cNvGrpSpPr/>
          <p:nvPr/>
        </p:nvGrpSpPr>
        <p:grpSpPr>
          <a:xfrm>
            <a:off x="1804805" y="2638827"/>
            <a:ext cx="1121454" cy="1040183"/>
            <a:chOff x="304800" y="673100"/>
            <a:chExt cx="4000500" cy="4000500"/>
          </a:xfrm>
          <a:solidFill>
            <a:schemeClr val="tx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10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12" name="组合 95"/>
          <p:cNvGrpSpPr/>
          <p:nvPr/>
        </p:nvGrpSpPr>
        <p:grpSpPr>
          <a:xfrm>
            <a:off x="496400" y="3725792"/>
            <a:ext cx="992691" cy="9124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4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15" name="椭圆 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17" name="组合 105"/>
          <p:cNvGrpSpPr/>
          <p:nvPr/>
        </p:nvGrpSpPr>
        <p:grpSpPr>
          <a:xfrm>
            <a:off x="735374" y="526132"/>
            <a:ext cx="1337181" cy="1274217"/>
            <a:chOff x="289610" y="673100"/>
            <a:chExt cx="4015690" cy="4043002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20" name="椭圆 108"/>
            <p:cNvSpPr/>
            <p:nvPr/>
          </p:nvSpPr>
          <p:spPr>
            <a:xfrm>
              <a:off x="289610" y="673103"/>
              <a:ext cx="4015690" cy="404299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дорожный</a:t>
              </a:r>
              <a:r>
                <a:rPr lang="ru-RU" sz="12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фонд</a:t>
              </a:r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组合 110"/>
          <p:cNvGrpSpPr/>
          <p:nvPr/>
        </p:nvGrpSpPr>
        <p:grpSpPr>
          <a:xfrm>
            <a:off x="7487633" y="2265513"/>
            <a:ext cx="1538666" cy="14089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25" name="椭圆 1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37" name="组合 125"/>
          <p:cNvGrpSpPr/>
          <p:nvPr/>
        </p:nvGrpSpPr>
        <p:grpSpPr>
          <a:xfrm>
            <a:off x="2265935" y="1100598"/>
            <a:ext cx="1222815" cy="11189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9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40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67" name="组合 155"/>
          <p:cNvGrpSpPr/>
          <p:nvPr/>
        </p:nvGrpSpPr>
        <p:grpSpPr>
          <a:xfrm>
            <a:off x="2218107" y="3977433"/>
            <a:ext cx="1108901" cy="1064285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0" name="椭圆 1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72" name="组合 160"/>
          <p:cNvGrpSpPr/>
          <p:nvPr/>
        </p:nvGrpSpPr>
        <p:grpSpPr>
          <a:xfrm>
            <a:off x="416251" y="1873039"/>
            <a:ext cx="1207035" cy="1101981"/>
            <a:chOff x="304800" y="673100"/>
            <a:chExt cx="4000500" cy="4000500"/>
          </a:xfrm>
          <a:solidFill>
            <a:schemeClr val="bg1">
              <a:lumMod val="65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5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82" name="组合 170"/>
          <p:cNvGrpSpPr/>
          <p:nvPr/>
        </p:nvGrpSpPr>
        <p:grpSpPr>
          <a:xfrm>
            <a:off x="6216607" y="1810738"/>
            <a:ext cx="1243878" cy="1201732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85" name="椭圆 1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82130" y="792427"/>
            <a:ext cx="542516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Проведены совещания (принято участие) 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участием главы МО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 Краснодар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заместителей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главы,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представителей ГРБС, объектов контроля, органами, уполномоченными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в сфере закупок)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вопросам: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51117" y="3943121"/>
            <a:ext cx="139301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закупки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642019" y="2822401"/>
            <a:ext cx="1420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стихийные свалки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781878" y="4283450"/>
            <a:ext cx="1033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жилфонд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7549005" y="2415898"/>
            <a:ext cx="1415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отчетности об исполнении местного бюджета за 2020 год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6175067" y="2193198"/>
            <a:ext cx="1613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незавершенное строительство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2073764" y="4071608"/>
            <a:ext cx="1449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информа-ционные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системы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287271" y="1269941"/>
            <a:ext cx="1158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финансовое обеспечение учреждений культуры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416496" y="2067366"/>
            <a:ext cx="1184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питания школьников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AutoShape 6"/>
          <p:cNvSpPr>
            <a:spLocks noChangeArrowheads="1"/>
          </p:cNvSpPr>
          <p:nvPr/>
        </p:nvSpPr>
        <p:spPr bwMode="auto">
          <a:xfrm>
            <a:off x="3682131" y="792428"/>
            <a:ext cx="5344417" cy="94721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180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57" name="Line"/>
          <p:cNvCxnSpPr/>
          <p:nvPr/>
        </p:nvCxnSpPr>
        <p:spPr>
          <a:xfrm flipH="1" flipV="1">
            <a:off x="1826688" y="1678441"/>
            <a:ext cx="847304" cy="67013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59" name="Line"/>
          <p:cNvCxnSpPr/>
          <p:nvPr/>
        </p:nvCxnSpPr>
        <p:spPr>
          <a:xfrm flipV="1">
            <a:off x="1472512" y="3950897"/>
            <a:ext cx="915032" cy="26323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62" name="Line"/>
          <p:cNvCxnSpPr/>
          <p:nvPr/>
        </p:nvCxnSpPr>
        <p:spPr>
          <a:xfrm>
            <a:off x="1597996" y="2559619"/>
            <a:ext cx="392008" cy="3659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60" name="Line"/>
          <p:cNvCxnSpPr/>
          <p:nvPr/>
        </p:nvCxnSpPr>
        <p:spPr>
          <a:xfrm flipH="1" flipV="1">
            <a:off x="6418204" y="4103818"/>
            <a:ext cx="562207" cy="4551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61" name="组合 110"/>
          <p:cNvGrpSpPr/>
          <p:nvPr/>
        </p:nvGrpSpPr>
        <p:grpSpPr>
          <a:xfrm>
            <a:off x="6954183" y="3681144"/>
            <a:ext cx="1421816" cy="13366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64" name="椭圆 1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6980411" y="3963763"/>
            <a:ext cx="1348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представление интересов местного бюджета в судах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2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222947" y="75489"/>
            <a:ext cx="7416824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Контроль за </a:t>
            </a:r>
            <a:r>
              <a:rPr lang="ru-RU" altLang="zh-CN" sz="2400" b="1" dirty="0" smtClean="0">
                <a:latin typeface="Arial Black" panose="020B0A04020102020204" pitchFamily="34" charset="0"/>
              </a:rPr>
              <a:t>наиболее значимыми проблемами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25"/>
          <p:cNvGrpSpPr/>
          <p:nvPr/>
        </p:nvGrpSpPr>
        <p:grpSpPr>
          <a:xfrm>
            <a:off x="3452522" y="1674311"/>
            <a:ext cx="2150140" cy="2632076"/>
            <a:chOff x="3505865" y="1809631"/>
            <a:chExt cx="2150140" cy="26320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433843" y="2367574"/>
              <a:ext cx="777579" cy="1381574"/>
            </a:xfrm>
            <a:custGeom>
              <a:avLst/>
              <a:gdLst>
                <a:gd name="T0" fmla="*/ 35 w 360"/>
                <a:gd name="T1" fmla="*/ 640 h 640"/>
                <a:gd name="T2" fmla="*/ 4 w 360"/>
                <a:gd name="T3" fmla="*/ 614 h 640"/>
                <a:gd name="T4" fmla="*/ 29 w 360"/>
                <a:gd name="T5" fmla="*/ 576 h 640"/>
                <a:gd name="T6" fmla="*/ 260 w 360"/>
                <a:gd name="T7" fmla="*/ 237 h 640"/>
                <a:gd name="T8" fmla="*/ 154 w 360"/>
                <a:gd name="T9" fmla="*/ 62 h 640"/>
                <a:gd name="T10" fmla="*/ 148 w 360"/>
                <a:gd name="T11" fmla="*/ 17 h 640"/>
                <a:gd name="T12" fmla="*/ 193 w 360"/>
                <a:gd name="T13" fmla="*/ 11 h 640"/>
                <a:gd name="T14" fmla="*/ 323 w 360"/>
                <a:gd name="T15" fmla="*/ 225 h 640"/>
                <a:gd name="T16" fmla="*/ 41 w 360"/>
                <a:gd name="T17" fmla="*/ 639 h 640"/>
                <a:gd name="T18" fmla="*/ 35 w 360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64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304542" y="2489791"/>
              <a:ext cx="759867" cy="1392202"/>
            </a:xfrm>
            <a:custGeom>
              <a:avLst/>
              <a:gdLst>
                <a:gd name="T0" fmla="*/ 35 w 352"/>
                <a:gd name="T1" fmla="*/ 645 h 645"/>
                <a:gd name="T2" fmla="*/ 4 w 352"/>
                <a:gd name="T3" fmla="*/ 620 h 645"/>
                <a:gd name="T4" fmla="*/ 28 w 352"/>
                <a:gd name="T5" fmla="*/ 581 h 645"/>
                <a:gd name="T6" fmla="*/ 246 w 352"/>
                <a:gd name="T7" fmla="*/ 233 h 645"/>
                <a:gd name="T8" fmla="*/ 132 w 352"/>
                <a:gd name="T9" fmla="*/ 62 h 645"/>
                <a:gd name="T10" fmla="*/ 125 w 352"/>
                <a:gd name="T11" fmla="*/ 17 h 645"/>
                <a:gd name="T12" fmla="*/ 169 w 352"/>
                <a:gd name="T13" fmla="*/ 10 h 645"/>
                <a:gd name="T14" fmla="*/ 308 w 352"/>
                <a:gd name="T15" fmla="*/ 218 h 645"/>
                <a:gd name="T16" fmla="*/ 43 w 352"/>
                <a:gd name="T17" fmla="*/ 644 h 645"/>
                <a:gd name="T18" fmla="*/ 35 w 352"/>
                <a:gd name="T1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645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05050" y="2146168"/>
              <a:ext cx="1188509" cy="1367404"/>
            </a:xfrm>
            <a:custGeom>
              <a:avLst/>
              <a:gdLst>
                <a:gd name="T0" fmla="*/ 146 w 550"/>
                <a:gd name="T1" fmla="*/ 633 h 633"/>
                <a:gd name="T2" fmla="*/ 125 w 550"/>
                <a:gd name="T3" fmla="*/ 625 h 633"/>
                <a:gd name="T4" fmla="*/ 0 w 550"/>
                <a:gd name="T5" fmla="*/ 355 h 633"/>
                <a:gd name="T6" fmla="*/ 355 w 550"/>
                <a:gd name="T7" fmla="*/ 0 h 633"/>
                <a:gd name="T8" fmla="*/ 529 w 550"/>
                <a:gd name="T9" fmla="*/ 46 h 633"/>
                <a:gd name="T10" fmla="*/ 541 w 550"/>
                <a:gd name="T11" fmla="*/ 90 h 633"/>
                <a:gd name="T12" fmla="*/ 498 w 550"/>
                <a:gd name="T13" fmla="*/ 102 h 633"/>
                <a:gd name="T14" fmla="*/ 355 w 550"/>
                <a:gd name="T15" fmla="*/ 64 h 633"/>
                <a:gd name="T16" fmla="*/ 64 w 550"/>
                <a:gd name="T17" fmla="*/ 355 h 633"/>
                <a:gd name="T18" fmla="*/ 166 w 550"/>
                <a:gd name="T19" fmla="*/ 576 h 633"/>
                <a:gd name="T20" fmla="*/ 170 w 550"/>
                <a:gd name="T21" fmla="*/ 621 h 633"/>
                <a:gd name="T22" fmla="*/ 146 w 550"/>
                <a:gd name="T2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633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355908" y="2688170"/>
              <a:ext cx="485322" cy="1140684"/>
            </a:xfrm>
            <a:custGeom>
              <a:avLst/>
              <a:gdLst>
                <a:gd name="T0" fmla="*/ 212 w 225"/>
                <a:gd name="T1" fmla="*/ 235 h 528"/>
                <a:gd name="T2" fmla="*/ 99 w 225"/>
                <a:gd name="T3" fmla="*/ 12 h 528"/>
                <a:gd name="T4" fmla="*/ 54 w 225"/>
                <a:gd name="T5" fmla="*/ 14 h 528"/>
                <a:gd name="T6" fmla="*/ 56 w 225"/>
                <a:gd name="T7" fmla="*/ 59 h 528"/>
                <a:gd name="T8" fmla="*/ 110 w 225"/>
                <a:gd name="T9" fmla="*/ 126 h 528"/>
                <a:gd name="T10" fmla="*/ 117 w 225"/>
                <a:gd name="T11" fmla="*/ 212 h 528"/>
                <a:gd name="T12" fmla="*/ 62 w 225"/>
                <a:gd name="T13" fmla="*/ 309 h 528"/>
                <a:gd name="T14" fmla="*/ 0 w 225"/>
                <a:gd name="T15" fmla="*/ 528 h 528"/>
                <a:gd name="T16" fmla="*/ 52 w 225"/>
                <a:gd name="T17" fmla="*/ 528 h 528"/>
                <a:gd name="T18" fmla="*/ 107 w 225"/>
                <a:gd name="T19" fmla="*/ 528 h 528"/>
                <a:gd name="T20" fmla="*/ 212 w 225"/>
                <a:gd name="T21" fmla="*/ 23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528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47862" y="2374659"/>
              <a:ext cx="1091090" cy="1546301"/>
            </a:xfrm>
            <a:custGeom>
              <a:avLst/>
              <a:gdLst>
                <a:gd name="T0" fmla="*/ 505 w 505"/>
                <a:gd name="T1" fmla="*/ 249 h 716"/>
                <a:gd name="T2" fmla="*/ 416 w 505"/>
                <a:gd name="T3" fmla="*/ 15 h 716"/>
                <a:gd name="T4" fmla="*/ 371 w 505"/>
                <a:gd name="T5" fmla="*/ 12 h 716"/>
                <a:gd name="T6" fmla="*/ 368 w 505"/>
                <a:gd name="T7" fmla="*/ 57 h 716"/>
                <a:gd name="T8" fmla="*/ 440 w 505"/>
                <a:gd name="T9" fmla="*/ 234 h 716"/>
                <a:gd name="T10" fmla="*/ 356 w 505"/>
                <a:gd name="T11" fmla="*/ 386 h 716"/>
                <a:gd name="T12" fmla="*/ 288 w 505"/>
                <a:gd name="T13" fmla="*/ 361 h 716"/>
                <a:gd name="T14" fmla="*/ 318 w 505"/>
                <a:gd name="T15" fmla="*/ 205 h 716"/>
                <a:gd name="T16" fmla="*/ 311 w 505"/>
                <a:gd name="T17" fmla="*/ 139 h 716"/>
                <a:gd name="T18" fmla="*/ 247 w 505"/>
                <a:gd name="T19" fmla="*/ 171 h 716"/>
                <a:gd name="T20" fmla="*/ 186 w 505"/>
                <a:gd name="T21" fmla="*/ 351 h 716"/>
                <a:gd name="T22" fmla="*/ 53 w 505"/>
                <a:gd name="T23" fmla="*/ 479 h 716"/>
                <a:gd name="T24" fmla="*/ 0 w 505"/>
                <a:gd name="T25" fmla="*/ 618 h 716"/>
                <a:gd name="T26" fmla="*/ 0 w 505"/>
                <a:gd name="T27" fmla="*/ 716 h 716"/>
                <a:gd name="T28" fmla="*/ 299 w 505"/>
                <a:gd name="T29" fmla="*/ 716 h 716"/>
                <a:gd name="T30" fmla="*/ 306 w 505"/>
                <a:gd name="T31" fmla="*/ 617 h 716"/>
                <a:gd name="T32" fmla="*/ 384 w 505"/>
                <a:gd name="T33" fmla="*/ 515 h 716"/>
                <a:gd name="T34" fmla="*/ 389 w 505"/>
                <a:gd name="T35" fmla="*/ 511 h 716"/>
                <a:gd name="T36" fmla="*/ 390 w 505"/>
                <a:gd name="T37" fmla="*/ 511 h 716"/>
                <a:gd name="T38" fmla="*/ 390 w 505"/>
                <a:gd name="T39" fmla="*/ 510 h 716"/>
                <a:gd name="T40" fmla="*/ 505 w 505"/>
                <a:gd name="T41" fmla="*/ 24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716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19522" y="3995352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219522" y="4167163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75392" y="4340745"/>
              <a:ext cx="393217" cy="100962"/>
            </a:xfrm>
            <a:custGeom>
              <a:avLst/>
              <a:gdLst>
                <a:gd name="T0" fmla="*/ 182 w 182"/>
                <a:gd name="T1" fmla="*/ 24 h 47"/>
                <a:gd name="T2" fmla="*/ 159 w 182"/>
                <a:gd name="T3" fmla="*/ 47 h 47"/>
                <a:gd name="T4" fmla="*/ 24 w 182"/>
                <a:gd name="T5" fmla="*/ 47 h 47"/>
                <a:gd name="T6" fmla="*/ 0 w 182"/>
                <a:gd name="T7" fmla="*/ 24 h 47"/>
                <a:gd name="T8" fmla="*/ 0 w 182"/>
                <a:gd name="T9" fmla="*/ 24 h 47"/>
                <a:gd name="T10" fmla="*/ 24 w 182"/>
                <a:gd name="T11" fmla="*/ 0 h 47"/>
                <a:gd name="T12" fmla="*/ 159 w 182"/>
                <a:gd name="T13" fmla="*/ 0 h 47"/>
                <a:gd name="T14" fmla="*/ 182 w 182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47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50745" y="1809631"/>
              <a:ext cx="42510" cy="216092"/>
            </a:xfrm>
            <a:custGeom>
              <a:avLst/>
              <a:gdLst>
                <a:gd name="T0" fmla="*/ 20 w 20"/>
                <a:gd name="T1" fmla="*/ 90 h 100"/>
                <a:gd name="T2" fmla="*/ 10 w 20"/>
                <a:gd name="T3" fmla="*/ 100 h 100"/>
                <a:gd name="T4" fmla="*/ 10 w 20"/>
                <a:gd name="T5" fmla="*/ 100 h 100"/>
                <a:gd name="T6" fmla="*/ 0 w 20"/>
                <a:gd name="T7" fmla="*/ 90 h 100"/>
                <a:gd name="T8" fmla="*/ 0 w 20"/>
                <a:gd name="T9" fmla="*/ 10 h 100"/>
                <a:gd name="T10" fmla="*/ 10 w 20"/>
                <a:gd name="T11" fmla="*/ 0 h 100"/>
                <a:gd name="T12" fmla="*/ 10 w 20"/>
                <a:gd name="T13" fmla="*/ 0 h 100"/>
                <a:gd name="T14" fmla="*/ 20 w 20"/>
                <a:gd name="T15" fmla="*/ 10 h 100"/>
                <a:gd name="T16" fmla="*/ 20 w 20"/>
                <a:gd name="T1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798875">
              <a:off x="3859071" y="2110743"/>
              <a:ext cx="198380" cy="136387"/>
            </a:xfrm>
            <a:custGeom>
              <a:avLst/>
              <a:gdLst>
                <a:gd name="T0" fmla="*/ 85 w 92"/>
                <a:gd name="T1" fmla="*/ 43 h 63"/>
                <a:gd name="T2" fmla="*/ 89 w 92"/>
                <a:gd name="T3" fmla="*/ 57 h 63"/>
                <a:gd name="T4" fmla="*/ 89 w 92"/>
                <a:gd name="T5" fmla="*/ 57 h 63"/>
                <a:gd name="T6" fmla="*/ 75 w 92"/>
                <a:gd name="T7" fmla="*/ 61 h 63"/>
                <a:gd name="T8" fmla="*/ 6 w 92"/>
                <a:gd name="T9" fmla="*/ 21 h 63"/>
                <a:gd name="T10" fmla="*/ 2 w 92"/>
                <a:gd name="T11" fmla="*/ 7 h 63"/>
                <a:gd name="T12" fmla="*/ 2 w 92"/>
                <a:gd name="T13" fmla="*/ 7 h 63"/>
                <a:gd name="T14" fmla="*/ 16 w 92"/>
                <a:gd name="T15" fmla="*/ 3 h 63"/>
                <a:gd name="T16" fmla="*/ 85 w 92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3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39362" y="2502189"/>
              <a:ext cx="212550" cy="111589"/>
            </a:xfrm>
            <a:custGeom>
              <a:avLst/>
              <a:gdLst>
                <a:gd name="T0" fmla="*/ 90 w 98"/>
                <a:gd name="T1" fmla="*/ 30 h 51"/>
                <a:gd name="T2" fmla="*/ 96 w 98"/>
                <a:gd name="T3" fmla="*/ 43 h 51"/>
                <a:gd name="T4" fmla="*/ 96 w 98"/>
                <a:gd name="T5" fmla="*/ 43 h 51"/>
                <a:gd name="T6" fmla="*/ 83 w 98"/>
                <a:gd name="T7" fmla="*/ 49 h 51"/>
                <a:gd name="T8" fmla="*/ 8 w 98"/>
                <a:gd name="T9" fmla="*/ 22 h 51"/>
                <a:gd name="T10" fmla="*/ 2 w 98"/>
                <a:gd name="T11" fmla="*/ 8 h 51"/>
                <a:gd name="T12" fmla="*/ 2 w 98"/>
                <a:gd name="T13" fmla="*/ 8 h 51"/>
                <a:gd name="T14" fmla="*/ 15 w 98"/>
                <a:gd name="T15" fmla="*/ 2 h 51"/>
                <a:gd name="T16" fmla="*/ 90 w 98"/>
                <a:gd name="T1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674031" flipV="1">
              <a:off x="3505865" y="2642184"/>
              <a:ext cx="216092" cy="45719"/>
            </a:xfrm>
            <a:custGeom>
              <a:avLst/>
              <a:gdLst>
                <a:gd name="T0" fmla="*/ 89 w 100"/>
                <a:gd name="T1" fmla="*/ 0 h 20"/>
                <a:gd name="T2" fmla="*/ 99 w 100"/>
                <a:gd name="T3" fmla="*/ 10 h 20"/>
                <a:gd name="T4" fmla="*/ 99 w 100"/>
                <a:gd name="T5" fmla="*/ 10 h 20"/>
                <a:gd name="T6" fmla="*/ 89 w 100"/>
                <a:gd name="T7" fmla="*/ 20 h 20"/>
                <a:gd name="T8" fmla="*/ 10 w 100"/>
                <a:gd name="T9" fmla="*/ 20 h 20"/>
                <a:gd name="T10" fmla="*/ 0 w 100"/>
                <a:gd name="T11" fmla="*/ 10 h 20"/>
                <a:gd name="T12" fmla="*/ 0 w 100"/>
                <a:gd name="T13" fmla="*/ 10 h 20"/>
                <a:gd name="T14" fmla="*/ 10 w 100"/>
                <a:gd name="T15" fmla="*/ 0 h 20"/>
                <a:gd name="T16" fmla="*/ 89 w 10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22226" y="3203663"/>
              <a:ext cx="210779" cy="108047"/>
            </a:xfrm>
            <a:custGeom>
              <a:avLst/>
              <a:gdLst>
                <a:gd name="T0" fmla="*/ 83 w 98"/>
                <a:gd name="T1" fmla="*/ 2 h 50"/>
                <a:gd name="T2" fmla="*/ 96 w 98"/>
                <a:gd name="T3" fmla="*/ 8 h 50"/>
                <a:gd name="T4" fmla="*/ 96 w 98"/>
                <a:gd name="T5" fmla="*/ 8 h 50"/>
                <a:gd name="T6" fmla="*/ 90 w 98"/>
                <a:gd name="T7" fmla="*/ 21 h 50"/>
                <a:gd name="T8" fmla="*/ 15 w 98"/>
                <a:gd name="T9" fmla="*/ 48 h 50"/>
                <a:gd name="T10" fmla="*/ 2 w 98"/>
                <a:gd name="T11" fmla="*/ 42 h 50"/>
                <a:gd name="T12" fmla="*/ 2 w 98"/>
                <a:gd name="T13" fmla="*/ 42 h 50"/>
                <a:gd name="T14" fmla="*/ 8 w 98"/>
                <a:gd name="T15" fmla="*/ 29 h 50"/>
                <a:gd name="T16" fmla="*/ 83 w 98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51102" y="3556083"/>
              <a:ext cx="159412" cy="180667"/>
            </a:xfrm>
            <a:custGeom>
              <a:avLst/>
              <a:gdLst>
                <a:gd name="T0" fmla="*/ 55 w 74"/>
                <a:gd name="T1" fmla="*/ 5 h 84"/>
                <a:gd name="T2" fmla="*/ 69 w 74"/>
                <a:gd name="T3" fmla="*/ 4 h 84"/>
                <a:gd name="T4" fmla="*/ 69 w 74"/>
                <a:gd name="T5" fmla="*/ 4 h 84"/>
                <a:gd name="T6" fmla="*/ 70 w 74"/>
                <a:gd name="T7" fmla="*/ 18 h 84"/>
                <a:gd name="T8" fmla="*/ 19 w 74"/>
                <a:gd name="T9" fmla="*/ 79 h 84"/>
                <a:gd name="T10" fmla="*/ 5 w 74"/>
                <a:gd name="T11" fmla="*/ 81 h 84"/>
                <a:gd name="T12" fmla="*/ 5 w 74"/>
                <a:gd name="T13" fmla="*/ 81 h 84"/>
                <a:gd name="T14" fmla="*/ 4 w 74"/>
                <a:gd name="T15" fmla="*/ 66 h 84"/>
                <a:gd name="T16" fmla="*/ 55 w 74"/>
                <a:gd name="T17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01658" y="3646416"/>
              <a:ext cx="136387" cy="198380"/>
            </a:xfrm>
            <a:custGeom>
              <a:avLst/>
              <a:gdLst>
                <a:gd name="T0" fmla="*/ 43 w 63"/>
                <a:gd name="T1" fmla="*/ 7 h 92"/>
                <a:gd name="T2" fmla="*/ 57 w 63"/>
                <a:gd name="T3" fmla="*/ 3 h 92"/>
                <a:gd name="T4" fmla="*/ 57 w 63"/>
                <a:gd name="T5" fmla="*/ 3 h 92"/>
                <a:gd name="T6" fmla="*/ 60 w 63"/>
                <a:gd name="T7" fmla="*/ 17 h 92"/>
                <a:gd name="T8" fmla="*/ 20 w 63"/>
                <a:gd name="T9" fmla="*/ 86 h 92"/>
                <a:gd name="T10" fmla="*/ 7 w 63"/>
                <a:gd name="T11" fmla="*/ 90 h 92"/>
                <a:gd name="T12" fmla="*/ 7 w 63"/>
                <a:gd name="T13" fmla="*/ 90 h 92"/>
                <a:gd name="T14" fmla="*/ 3 w 63"/>
                <a:gd name="T15" fmla="*/ 76 h 92"/>
                <a:gd name="T16" fmla="*/ 43 w 63"/>
                <a:gd name="T17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84702" y="3653501"/>
              <a:ext cx="136387" cy="198380"/>
            </a:xfrm>
            <a:custGeom>
              <a:avLst/>
              <a:gdLst>
                <a:gd name="T0" fmla="*/ 3 w 63"/>
                <a:gd name="T1" fmla="*/ 16 h 92"/>
                <a:gd name="T2" fmla="*/ 6 w 63"/>
                <a:gd name="T3" fmla="*/ 3 h 92"/>
                <a:gd name="T4" fmla="*/ 6 w 63"/>
                <a:gd name="T5" fmla="*/ 3 h 92"/>
                <a:gd name="T6" fmla="*/ 20 w 63"/>
                <a:gd name="T7" fmla="*/ 6 h 92"/>
                <a:gd name="T8" fmla="*/ 60 w 63"/>
                <a:gd name="T9" fmla="*/ 75 h 92"/>
                <a:gd name="T10" fmla="*/ 56 w 63"/>
                <a:gd name="T11" fmla="*/ 89 h 92"/>
                <a:gd name="T12" fmla="*/ 56 w 63"/>
                <a:gd name="T13" fmla="*/ 89 h 92"/>
                <a:gd name="T14" fmla="*/ 43 w 63"/>
                <a:gd name="T15" fmla="*/ 85 h 92"/>
                <a:gd name="T16" fmla="*/ 3 w 63"/>
                <a:gd name="T1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400926" y="3291469"/>
              <a:ext cx="212550" cy="108047"/>
            </a:xfrm>
            <a:custGeom>
              <a:avLst/>
              <a:gdLst>
                <a:gd name="T0" fmla="*/ 8 w 98"/>
                <a:gd name="T1" fmla="*/ 21 h 50"/>
                <a:gd name="T2" fmla="*/ 2 w 98"/>
                <a:gd name="T3" fmla="*/ 8 h 50"/>
                <a:gd name="T4" fmla="*/ 2 w 98"/>
                <a:gd name="T5" fmla="*/ 8 h 50"/>
                <a:gd name="T6" fmla="*/ 15 w 98"/>
                <a:gd name="T7" fmla="*/ 2 h 50"/>
                <a:gd name="T8" fmla="*/ 90 w 98"/>
                <a:gd name="T9" fmla="*/ 29 h 50"/>
                <a:gd name="T10" fmla="*/ 96 w 98"/>
                <a:gd name="T11" fmla="*/ 42 h 50"/>
                <a:gd name="T12" fmla="*/ 96 w 98"/>
                <a:gd name="T13" fmla="*/ 42 h 50"/>
                <a:gd name="T14" fmla="*/ 83 w 98"/>
                <a:gd name="T15" fmla="*/ 48 h 50"/>
                <a:gd name="T16" fmla="*/ 8 w 98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439913" y="2883008"/>
              <a:ext cx="216092" cy="42510"/>
            </a:xfrm>
            <a:custGeom>
              <a:avLst/>
              <a:gdLst>
                <a:gd name="T0" fmla="*/ 10 w 100"/>
                <a:gd name="T1" fmla="*/ 20 h 20"/>
                <a:gd name="T2" fmla="*/ 0 w 100"/>
                <a:gd name="T3" fmla="*/ 10 h 20"/>
                <a:gd name="T4" fmla="*/ 0 w 100"/>
                <a:gd name="T5" fmla="*/ 10 h 20"/>
                <a:gd name="T6" fmla="*/ 10 w 100"/>
                <a:gd name="T7" fmla="*/ 0 h 20"/>
                <a:gd name="T8" fmla="*/ 90 w 100"/>
                <a:gd name="T9" fmla="*/ 0 h 20"/>
                <a:gd name="T10" fmla="*/ 100 w 100"/>
                <a:gd name="T11" fmla="*/ 10 h 20"/>
                <a:gd name="T12" fmla="*/ 100 w 100"/>
                <a:gd name="T13" fmla="*/ 10 h 20"/>
                <a:gd name="T14" fmla="*/ 90 w 100"/>
                <a:gd name="T15" fmla="*/ 20 h 20"/>
                <a:gd name="T16" fmla="*/ 10 w 10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436371" y="2742625"/>
              <a:ext cx="216092" cy="77935"/>
            </a:xfrm>
            <a:custGeom>
              <a:avLst/>
              <a:gdLst>
                <a:gd name="T0" fmla="*/ 12 w 100"/>
                <a:gd name="T1" fmla="*/ 35 h 36"/>
                <a:gd name="T2" fmla="*/ 1 w 100"/>
                <a:gd name="T3" fmla="*/ 27 h 36"/>
                <a:gd name="T4" fmla="*/ 1 w 100"/>
                <a:gd name="T5" fmla="*/ 27 h 36"/>
                <a:gd name="T6" fmla="*/ 9 w 100"/>
                <a:gd name="T7" fmla="*/ 15 h 36"/>
                <a:gd name="T8" fmla="*/ 87 w 100"/>
                <a:gd name="T9" fmla="*/ 1 h 36"/>
                <a:gd name="T10" fmla="*/ 99 w 100"/>
                <a:gd name="T11" fmla="*/ 10 h 36"/>
                <a:gd name="T12" fmla="*/ 99 w 100"/>
                <a:gd name="T13" fmla="*/ 10 h 36"/>
                <a:gd name="T14" fmla="*/ 91 w 100"/>
                <a:gd name="T15" fmla="*/ 21 h 36"/>
                <a:gd name="T16" fmla="*/ 12 w 100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307049" y="2291343"/>
              <a:ext cx="200152" cy="136387"/>
            </a:xfrm>
            <a:custGeom>
              <a:avLst/>
              <a:gdLst>
                <a:gd name="T0" fmla="*/ 17 w 93"/>
                <a:gd name="T1" fmla="*/ 60 h 63"/>
                <a:gd name="T2" fmla="*/ 3 w 93"/>
                <a:gd name="T3" fmla="*/ 57 h 63"/>
                <a:gd name="T4" fmla="*/ 3 w 93"/>
                <a:gd name="T5" fmla="*/ 57 h 63"/>
                <a:gd name="T6" fmla="*/ 7 w 93"/>
                <a:gd name="T7" fmla="*/ 43 h 63"/>
                <a:gd name="T8" fmla="*/ 76 w 93"/>
                <a:gd name="T9" fmla="*/ 3 h 63"/>
                <a:gd name="T10" fmla="*/ 90 w 93"/>
                <a:gd name="T11" fmla="*/ 7 h 63"/>
                <a:gd name="T12" fmla="*/ 90 w 93"/>
                <a:gd name="T13" fmla="*/ 7 h 63"/>
                <a:gd name="T14" fmla="*/ 86 w 93"/>
                <a:gd name="T15" fmla="*/ 20 h 63"/>
                <a:gd name="T16" fmla="*/ 17 w 93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232677" y="2192221"/>
              <a:ext cx="178897" cy="159412"/>
            </a:xfrm>
            <a:custGeom>
              <a:avLst/>
              <a:gdLst>
                <a:gd name="T0" fmla="*/ 17 w 83"/>
                <a:gd name="T1" fmla="*/ 71 h 74"/>
                <a:gd name="T2" fmla="*/ 3 w 83"/>
                <a:gd name="T3" fmla="*/ 69 h 74"/>
                <a:gd name="T4" fmla="*/ 3 w 83"/>
                <a:gd name="T5" fmla="*/ 69 h 74"/>
                <a:gd name="T6" fmla="*/ 4 w 83"/>
                <a:gd name="T7" fmla="*/ 55 h 74"/>
                <a:gd name="T8" fmla="*/ 65 w 83"/>
                <a:gd name="T9" fmla="*/ 4 h 74"/>
                <a:gd name="T10" fmla="*/ 80 w 83"/>
                <a:gd name="T11" fmla="*/ 5 h 74"/>
                <a:gd name="T12" fmla="*/ 80 w 83"/>
                <a:gd name="T13" fmla="*/ 5 h 74"/>
                <a:gd name="T14" fmla="*/ 79 w 83"/>
                <a:gd name="T15" fmla="*/ 20 h 74"/>
                <a:gd name="T16" fmla="*/ 17 w 83"/>
                <a:gd name="T1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4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853630" y="1871624"/>
              <a:ext cx="106275" cy="212550"/>
            </a:xfrm>
            <a:custGeom>
              <a:avLst/>
              <a:gdLst>
                <a:gd name="T0" fmla="*/ 21 w 50"/>
                <a:gd name="T1" fmla="*/ 90 h 98"/>
                <a:gd name="T2" fmla="*/ 8 w 50"/>
                <a:gd name="T3" fmla="*/ 96 h 98"/>
                <a:gd name="T4" fmla="*/ 8 w 50"/>
                <a:gd name="T5" fmla="*/ 96 h 98"/>
                <a:gd name="T6" fmla="*/ 2 w 50"/>
                <a:gd name="T7" fmla="*/ 83 h 98"/>
                <a:gd name="T8" fmla="*/ 29 w 50"/>
                <a:gd name="T9" fmla="*/ 8 h 98"/>
                <a:gd name="T10" fmla="*/ 42 w 50"/>
                <a:gd name="T11" fmla="*/ 2 h 98"/>
                <a:gd name="T12" fmla="*/ 42 w 50"/>
                <a:gd name="T13" fmla="*/ 2 h 98"/>
                <a:gd name="T14" fmla="*/ 49 w 50"/>
                <a:gd name="T15" fmla="*/ 15 h 98"/>
                <a:gd name="T16" fmla="*/ 21 w 50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03073" y="1825572"/>
              <a:ext cx="77935" cy="216092"/>
            </a:xfrm>
            <a:custGeom>
              <a:avLst/>
              <a:gdLst>
                <a:gd name="T0" fmla="*/ 21 w 36"/>
                <a:gd name="T1" fmla="*/ 91 h 100"/>
                <a:gd name="T2" fmla="*/ 9 w 36"/>
                <a:gd name="T3" fmla="*/ 99 h 100"/>
                <a:gd name="T4" fmla="*/ 9 w 36"/>
                <a:gd name="T5" fmla="*/ 99 h 100"/>
                <a:gd name="T6" fmla="*/ 1 w 36"/>
                <a:gd name="T7" fmla="*/ 88 h 100"/>
                <a:gd name="T8" fmla="*/ 15 w 36"/>
                <a:gd name="T9" fmla="*/ 9 h 100"/>
                <a:gd name="T10" fmla="*/ 27 w 36"/>
                <a:gd name="T11" fmla="*/ 1 h 100"/>
                <a:gd name="T12" fmla="*/ 27 w 36"/>
                <a:gd name="T13" fmla="*/ 1 h 100"/>
                <a:gd name="T14" fmla="*/ 35 w 36"/>
                <a:gd name="T15" fmla="*/ 13 h 100"/>
                <a:gd name="T16" fmla="*/ 21 w 36"/>
                <a:gd name="T17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898898" y="1731505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680962" y="2286501"/>
            <a:ext cx="2813979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5308635" y="1943926"/>
            <a:ext cx="3080475" cy="296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84815" y="3544490"/>
            <a:ext cx="3060674" cy="149044"/>
          </a:xfrm>
          <a:custGeom>
            <a:avLst/>
            <a:gdLst>
              <a:gd name="T0" fmla="*/ 881 w 881"/>
              <a:gd name="T1" fmla="*/ 0 h 160"/>
              <a:gd name="T2" fmla="*/ 881 w 881"/>
              <a:gd name="T3" fmla="*/ 110 h 160"/>
              <a:gd name="T4" fmla="*/ 830 w 881"/>
              <a:gd name="T5" fmla="*/ 160 h 160"/>
              <a:gd name="T6" fmla="*/ 0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881" y="0"/>
                </a:moveTo>
                <a:cubicBezTo>
                  <a:pt x="881" y="110"/>
                  <a:pt x="881" y="110"/>
                  <a:pt x="881" y="110"/>
                </a:cubicBezTo>
                <a:cubicBezTo>
                  <a:pt x="881" y="138"/>
                  <a:pt x="858" y="160"/>
                  <a:pt x="830" y="160"/>
                </a:cubicBezTo>
                <a:cubicBezTo>
                  <a:pt x="0" y="160"/>
                  <a:pt x="0" y="160"/>
                  <a:pt x="0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247270" y="3719021"/>
            <a:ext cx="3520591" cy="123336"/>
          </a:xfrm>
          <a:custGeom>
            <a:avLst/>
            <a:gdLst>
              <a:gd name="T0" fmla="*/ 0 w 881"/>
              <a:gd name="T1" fmla="*/ 0 h 160"/>
              <a:gd name="T2" fmla="*/ 0 w 881"/>
              <a:gd name="T3" fmla="*/ 110 h 160"/>
              <a:gd name="T4" fmla="*/ 51 w 881"/>
              <a:gd name="T5" fmla="*/ 160 h 160"/>
              <a:gd name="T6" fmla="*/ 881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38"/>
                  <a:pt x="23" y="160"/>
                  <a:pt x="51" y="160"/>
                </a:cubicBezTo>
                <a:cubicBezTo>
                  <a:pt x="881" y="160"/>
                  <a:pt x="881" y="160"/>
                  <a:pt x="881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Прямоугольник 61"/>
          <p:cNvSpPr/>
          <p:nvPr/>
        </p:nvSpPr>
        <p:spPr>
          <a:xfrm>
            <a:off x="584682" y="1906344"/>
            <a:ext cx="2886911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Осуществление закупок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 flipH="1" flipV="1">
            <a:off x="332544" y="2896039"/>
            <a:ext cx="3003410" cy="9623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Прямоугольник 63"/>
          <p:cNvSpPr/>
          <p:nvPr/>
        </p:nvSpPr>
        <p:spPr>
          <a:xfrm>
            <a:off x="299249" y="2621358"/>
            <a:ext cx="307724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Исполнение судебных решений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4682" y="3374844"/>
            <a:ext cx="302582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Незавершенное строительство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305311" y="1421792"/>
            <a:ext cx="2825854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Администрирование доходов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 flipH="1">
            <a:off x="1374777" y="1723906"/>
            <a:ext cx="2671210" cy="5314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17"/>
          <p:cNvSpPr>
            <a:spLocks/>
          </p:cNvSpPr>
          <p:nvPr/>
        </p:nvSpPr>
        <p:spPr bwMode="auto">
          <a:xfrm rot="1670564">
            <a:off x="3906047" y="1884344"/>
            <a:ext cx="198380" cy="136387"/>
          </a:xfrm>
          <a:custGeom>
            <a:avLst/>
            <a:gdLst>
              <a:gd name="T0" fmla="*/ 85 w 92"/>
              <a:gd name="T1" fmla="*/ 43 h 63"/>
              <a:gd name="T2" fmla="*/ 89 w 92"/>
              <a:gd name="T3" fmla="*/ 57 h 63"/>
              <a:gd name="T4" fmla="*/ 89 w 92"/>
              <a:gd name="T5" fmla="*/ 57 h 63"/>
              <a:gd name="T6" fmla="*/ 75 w 92"/>
              <a:gd name="T7" fmla="*/ 61 h 63"/>
              <a:gd name="T8" fmla="*/ 6 w 92"/>
              <a:gd name="T9" fmla="*/ 21 h 63"/>
              <a:gd name="T10" fmla="*/ 2 w 92"/>
              <a:gd name="T11" fmla="*/ 7 h 63"/>
              <a:gd name="T12" fmla="*/ 2 w 92"/>
              <a:gd name="T13" fmla="*/ 7 h 63"/>
              <a:gd name="T14" fmla="*/ 16 w 92"/>
              <a:gd name="T15" fmla="*/ 3 h 63"/>
              <a:gd name="T16" fmla="*/ 85 w 92"/>
              <a:gd name="T17" fmla="*/ 4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3">
                <a:moveTo>
                  <a:pt x="85" y="43"/>
                </a:moveTo>
                <a:cubicBezTo>
                  <a:pt x="90" y="46"/>
                  <a:pt x="92" y="52"/>
                  <a:pt x="89" y="57"/>
                </a:cubicBezTo>
                <a:cubicBezTo>
                  <a:pt x="89" y="57"/>
                  <a:pt x="89" y="57"/>
                  <a:pt x="89" y="57"/>
                </a:cubicBezTo>
                <a:cubicBezTo>
                  <a:pt x="86" y="62"/>
                  <a:pt x="80" y="63"/>
                  <a:pt x="75" y="61"/>
                </a:cubicBezTo>
                <a:cubicBezTo>
                  <a:pt x="6" y="21"/>
                  <a:pt x="6" y="21"/>
                  <a:pt x="6" y="21"/>
                </a:cubicBezTo>
                <a:cubicBezTo>
                  <a:pt x="1" y="18"/>
                  <a:pt x="0" y="12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5" y="2"/>
                  <a:pt x="11" y="0"/>
                  <a:pt x="16" y="3"/>
                </a:cubicBezTo>
                <a:lnTo>
                  <a:pt x="85" y="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2"/>
          <p:cNvSpPr>
            <a:spLocks/>
          </p:cNvSpPr>
          <p:nvPr/>
        </p:nvSpPr>
        <p:spPr bwMode="auto">
          <a:xfrm rot="425148">
            <a:off x="3441527" y="2956791"/>
            <a:ext cx="210779" cy="108047"/>
          </a:xfrm>
          <a:custGeom>
            <a:avLst/>
            <a:gdLst>
              <a:gd name="T0" fmla="*/ 83 w 98"/>
              <a:gd name="T1" fmla="*/ 2 h 50"/>
              <a:gd name="T2" fmla="*/ 96 w 98"/>
              <a:gd name="T3" fmla="*/ 8 h 50"/>
              <a:gd name="T4" fmla="*/ 96 w 98"/>
              <a:gd name="T5" fmla="*/ 8 h 50"/>
              <a:gd name="T6" fmla="*/ 90 w 98"/>
              <a:gd name="T7" fmla="*/ 21 h 50"/>
              <a:gd name="T8" fmla="*/ 15 w 98"/>
              <a:gd name="T9" fmla="*/ 48 h 50"/>
              <a:gd name="T10" fmla="*/ 2 w 98"/>
              <a:gd name="T11" fmla="*/ 42 h 50"/>
              <a:gd name="T12" fmla="*/ 2 w 98"/>
              <a:gd name="T13" fmla="*/ 42 h 50"/>
              <a:gd name="T14" fmla="*/ 8 w 98"/>
              <a:gd name="T15" fmla="*/ 29 h 50"/>
              <a:gd name="T16" fmla="*/ 83 w 98"/>
              <a:gd name="T1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0">
                <a:moveTo>
                  <a:pt x="83" y="2"/>
                </a:moveTo>
                <a:cubicBezTo>
                  <a:pt x="88" y="0"/>
                  <a:pt x="94" y="2"/>
                  <a:pt x="96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13"/>
                  <a:pt x="95" y="19"/>
                  <a:pt x="90" y="21"/>
                </a:cubicBezTo>
                <a:cubicBezTo>
                  <a:pt x="15" y="48"/>
                  <a:pt x="15" y="48"/>
                  <a:pt x="15" y="48"/>
                </a:cubicBezTo>
                <a:cubicBezTo>
                  <a:pt x="10" y="50"/>
                  <a:pt x="4" y="47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0" y="37"/>
                  <a:pt x="3" y="31"/>
                  <a:pt x="8" y="29"/>
                </a:cubicBezTo>
                <a:lnTo>
                  <a:pt x="83" y="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Прямоугольник 78"/>
          <p:cNvSpPr/>
          <p:nvPr/>
        </p:nvSpPr>
        <p:spPr>
          <a:xfrm>
            <a:off x="5797379" y="2711296"/>
            <a:ext cx="331807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и расходование дорожного фонда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50691" y="3354142"/>
            <a:ext cx="3341789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порядка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формирования программ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708666" y="2130347"/>
            <a:ext cx="36250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Ведение РМИ, учет и использование объектов  Казны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404781" y="1191499"/>
            <a:ext cx="351148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Соблюдение бюджетной классификации расходов в дорожной деятельности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41"/>
          <p:cNvSpPr>
            <a:spLocks noChangeShapeType="1"/>
          </p:cNvSpPr>
          <p:nvPr/>
        </p:nvSpPr>
        <p:spPr bwMode="auto">
          <a:xfrm flipH="1" flipV="1">
            <a:off x="5673479" y="2649880"/>
            <a:ext cx="3242786" cy="4569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6" name="Oval 39"/>
          <p:cNvSpPr>
            <a:spLocks noChangeArrowheads="1"/>
          </p:cNvSpPr>
          <p:nvPr/>
        </p:nvSpPr>
        <p:spPr bwMode="auto">
          <a:xfrm>
            <a:off x="5371167" y="2809429"/>
            <a:ext cx="417076" cy="389733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5835790" y="3217263"/>
            <a:ext cx="3080475" cy="296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7"/>
          <p:cNvSpPr>
            <a:spLocks/>
          </p:cNvSpPr>
          <p:nvPr/>
        </p:nvSpPr>
        <p:spPr bwMode="auto">
          <a:xfrm>
            <a:off x="5308635" y="3269203"/>
            <a:ext cx="212550" cy="108047"/>
          </a:xfrm>
          <a:custGeom>
            <a:avLst/>
            <a:gdLst>
              <a:gd name="T0" fmla="*/ 8 w 98"/>
              <a:gd name="T1" fmla="*/ 21 h 50"/>
              <a:gd name="T2" fmla="*/ 2 w 98"/>
              <a:gd name="T3" fmla="*/ 8 h 50"/>
              <a:gd name="T4" fmla="*/ 2 w 98"/>
              <a:gd name="T5" fmla="*/ 8 h 50"/>
              <a:gd name="T6" fmla="*/ 15 w 98"/>
              <a:gd name="T7" fmla="*/ 2 h 50"/>
              <a:gd name="T8" fmla="*/ 90 w 98"/>
              <a:gd name="T9" fmla="*/ 29 h 50"/>
              <a:gd name="T10" fmla="*/ 96 w 98"/>
              <a:gd name="T11" fmla="*/ 42 h 50"/>
              <a:gd name="T12" fmla="*/ 96 w 98"/>
              <a:gd name="T13" fmla="*/ 42 h 50"/>
              <a:gd name="T14" fmla="*/ 83 w 98"/>
              <a:gd name="T15" fmla="*/ 48 h 50"/>
              <a:gd name="T16" fmla="*/ 8 w 98"/>
              <a:gd name="T17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0">
                <a:moveTo>
                  <a:pt x="8" y="21"/>
                </a:moveTo>
                <a:cubicBezTo>
                  <a:pt x="3" y="19"/>
                  <a:pt x="0" y="13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4" y="2"/>
                  <a:pt x="10" y="0"/>
                  <a:pt x="15" y="2"/>
                </a:cubicBezTo>
                <a:cubicBezTo>
                  <a:pt x="90" y="29"/>
                  <a:pt x="90" y="29"/>
                  <a:pt x="90" y="29"/>
                </a:cubicBezTo>
                <a:cubicBezTo>
                  <a:pt x="95" y="31"/>
                  <a:pt x="98" y="37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4" y="47"/>
                  <a:pt x="88" y="50"/>
                  <a:pt x="83" y="48"/>
                </a:cubicBezTo>
                <a:lnTo>
                  <a:pt x="8" y="2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8"/>
          <p:cNvSpPr>
            <a:spLocks noEditPoints="1"/>
          </p:cNvSpPr>
          <p:nvPr/>
        </p:nvSpPr>
        <p:spPr bwMode="auto">
          <a:xfrm>
            <a:off x="5444937" y="2861770"/>
            <a:ext cx="280632" cy="255545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90" name="Oval 39"/>
          <p:cNvSpPr>
            <a:spLocks noChangeArrowheads="1"/>
          </p:cNvSpPr>
          <p:nvPr/>
        </p:nvSpPr>
        <p:spPr bwMode="auto">
          <a:xfrm>
            <a:off x="3287061" y="2573194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5287380" y="2209244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5042973" y="3322710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4" name="Oval 39"/>
          <p:cNvSpPr>
            <a:spLocks noChangeArrowheads="1"/>
          </p:cNvSpPr>
          <p:nvPr/>
        </p:nvSpPr>
        <p:spPr bwMode="auto">
          <a:xfrm>
            <a:off x="4036642" y="1590907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5" name="Oval 39"/>
          <p:cNvSpPr>
            <a:spLocks noChangeArrowheads="1"/>
          </p:cNvSpPr>
          <p:nvPr/>
        </p:nvSpPr>
        <p:spPr bwMode="auto">
          <a:xfrm>
            <a:off x="3480495" y="1978213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8" name="Freeform 94"/>
          <p:cNvSpPr>
            <a:spLocks noEditPoints="1"/>
          </p:cNvSpPr>
          <p:nvPr/>
        </p:nvSpPr>
        <p:spPr bwMode="auto">
          <a:xfrm>
            <a:off x="5120357" y="3395051"/>
            <a:ext cx="250810" cy="271554"/>
          </a:xfrm>
          <a:custGeom>
            <a:avLst/>
            <a:gdLst>
              <a:gd name="T0" fmla="*/ 0 w 192"/>
              <a:gd name="T1" fmla="*/ 71383 h 232"/>
              <a:gd name="T2" fmla="*/ 23707 w 192"/>
              <a:gd name="T3" fmla="*/ 47588 h 232"/>
              <a:gd name="T4" fmla="*/ 142244 w 192"/>
              <a:gd name="T5" fmla="*/ 47588 h 232"/>
              <a:gd name="T6" fmla="*/ 142244 w 192"/>
              <a:gd name="T7" fmla="*/ 23794 h 232"/>
              <a:gd name="T8" fmla="*/ 165951 w 192"/>
              <a:gd name="T9" fmla="*/ 0 h 232"/>
              <a:gd name="T10" fmla="*/ 213365 w 192"/>
              <a:gd name="T11" fmla="*/ 0 h 232"/>
              <a:gd name="T12" fmla="*/ 237073 w 192"/>
              <a:gd name="T13" fmla="*/ 23794 h 232"/>
              <a:gd name="T14" fmla="*/ 237073 w 192"/>
              <a:gd name="T15" fmla="*/ 47588 h 232"/>
              <a:gd name="T16" fmla="*/ 355609 w 192"/>
              <a:gd name="T17" fmla="*/ 47588 h 232"/>
              <a:gd name="T18" fmla="*/ 379316 w 192"/>
              <a:gd name="T19" fmla="*/ 71383 h 232"/>
              <a:gd name="T20" fmla="*/ 379316 w 192"/>
              <a:gd name="T21" fmla="*/ 95177 h 232"/>
              <a:gd name="T22" fmla="*/ 0 w 192"/>
              <a:gd name="T23" fmla="*/ 95177 h 232"/>
              <a:gd name="T24" fmla="*/ 0 w 192"/>
              <a:gd name="T25" fmla="*/ 71383 h 232"/>
              <a:gd name="T26" fmla="*/ 355609 w 192"/>
              <a:gd name="T27" fmla="*/ 142765 h 232"/>
              <a:gd name="T28" fmla="*/ 355609 w 192"/>
              <a:gd name="T29" fmla="*/ 190354 h 232"/>
              <a:gd name="T30" fmla="*/ 355609 w 192"/>
              <a:gd name="T31" fmla="*/ 436227 h 232"/>
              <a:gd name="T32" fmla="*/ 331902 w 192"/>
              <a:gd name="T33" fmla="*/ 460021 h 232"/>
              <a:gd name="T34" fmla="*/ 47415 w 192"/>
              <a:gd name="T35" fmla="*/ 460021 h 232"/>
              <a:gd name="T36" fmla="*/ 23707 w 192"/>
              <a:gd name="T37" fmla="*/ 436227 h 232"/>
              <a:gd name="T38" fmla="*/ 23707 w 192"/>
              <a:gd name="T39" fmla="*/ 190354 h 232"/>
              <a:gd name="T40" fmla="*/ 23707 w 192"/>
              <a:gd name="T41" fmla="*/ 142765 h 232"/>
              <a:gd name="T42" fmla="*/ 23707 w 192"/>
              <a:gd name="T43" fmla="*/ 118971 h 232"/>
              <a:gd name="T44" fmla="*/ 355609 w 192"/>
              <a:gd name="T45" fmla="*/ 118971 h 232"/>
              <a:gd name="T46" fmla="*/ 355609 w 192"/>
              <a:gd name="T47" fmla="*/ 142765 h 232"/>
              <a:gd name="T48" fmla="*/ 118536 w 192"/>
              <a:gd name="T49" fmla="*/ 190354 h 232"/>
              <a:gd name="T50" fmla="*/ 94829 w 192"/>
              <a:gd name="T51" fmla="*/ 166559 h 232"/>
              <a:gd name="T52" fmla="*/ 71122 w 192"/>
              <a:gd name="T53" fmla="*/ 190354 h 232"/>
              <a:gd name="T54" fmla="*/ 71122 w 192"/>
              <a:gd name="T55" fmla="*/ 388638 h 232"/>
              <a:gd name="T56" fmla="*/ 94829 w 192"/>
              <a:gd name="T57" fmla="*/ 412433 h 232"/>
              <a:gd name="T58" fmla="*/ 118536 w 192"/>
              <a:gd name="T59" fmla="*/ 388638 h 232"/>
              <a:gd name="T60" fmla="*/ 118536 w 192"/>
              <a:gd name="T61" fmla="*/ 190354 h 232"/>
              <a:gd name="T62" fmla="*/ 213365 w 192"/>
              <a:gd name="T63" fmla="*/ 190354 h 232"/>
              <a:gd name="T64" fmla="*/ 189658 w 192"/>
              <a:gd name="T65" fmla="*/ 166559 h 232"/>
              <a:gd name="T66" fmla="*/ 165951 w 192"/>
              <a:gd name="T67" fmla="*/ 190354 h 232"/>
              <a:gd name="T68" fmla="*/ 165951 w 192"/>
              <a:gd name="T69" fmla="*/ 388638 h 232"/>
              <a:gd name="T70" fmla="*/ 189658 w 192"/>
              <a:gd name="T71" fmla="*/ 412433 h 232"/>
              <a:gd name="T72" fmla="*/ 213365 w 192"/>
              <a:gd name="T73" fmla="*/ 388638 h 232"/>
              <a:gd name="T74" fmla="*/ 213365 w 192"/>
              <a:gd name="T75" fmla="*/ 190354 h 232"/>
              <a:gd name="T76" fmla="*/ 308194 w 192"/>
              <a:gd name="T77" fmla="*/ 190354 h 232"/>
              <a:gd name="T78" fmla="*/ 284487 w 192"/>
              <a:gd name="T79" fmla="*/ 166559 h 232"/>
              <a:gd name="T80" fmla="*/ 260780 w 192"/>
              <a:gd name="T81" fmla="*/ 190354 h 232"/>
              <a:gd name="T82" fmla="*/ 260780 w 192"/>
              <a:gd name="T83" fmla="*/ 388638 h 232"/>
              <a:gd name="T84" fmla="*/ 284487 w 192"/>
              <a:gd name="T85" fmla="*/ 412433 h 232"/>
              <a:gd name="T86" fmla="*/ 308194 w 192"/>
              <a:gd name="T87" fmla="*/ 388638 h 232"/>
              <a:gd name="T88" fmla="*/ 308194 w 192"/>
              <a:gd name="T89" fmla="*/ 190354 h 2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2" h="232">
                <a:moveTo>
                  <a:pt x="0" y="36"/>
                </a:moveTo>
                <a:cubicBezTo>
                  <a:pt x="0" y="29"/>
                  <a:pt x="5" y="24"/>
                  <a:pt x="12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5"/>
                  <a:pt x="77" y="0"/>
                  <a:pt x="8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5" y="0"/>
                  <a:pt x="120" y="5"/>
                  <a:pt x="120" y="12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80" y="24"/>
                  <a:pt x="180" y="24"/>
                  <a:pt x="180" y="24"/>
                </a:cubicBezTo>
                <a:cubicBezTo>
                  <a:pt x="187" y="24"/>
                  <a:pt x="192" y="29"/>
                  <a:pt x="192" y="36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0" y="48"/>
                  <a:pt x="0" y="48"/>
                  <a:pt x="0" y="48"/>
                </a:cubicBezTo>
                <a:lnTo>
                  <a:pt x="0" y="36"/>
                </a:lnTo>
                <a:close/>
                <a:moveTo>
                  <a:pt x="180" y="72"/>
                </a:moveTo>
                <a:cubicBezTo>
                  <a:pt x="180" y="96"/>
                  <a:pt x="180" y="96"/>
                  <a:pt x="180" y="96"/>
                </a:cubicBezTo>
                <a:cubicBezTo>
                  <a:pt x="180" y="220"/>
                  <a:pt x="180" y="220"/>
                  <a:pt x="180" y="220"/>
                </a:cubicBezTo>
                <a:cubicBezTo>
                  <a:pt x="180" y="227"/>
                  <a:pt x="175" y="232"/>
                  <a:pt x="168" y="232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17" y="232"/>
                  <a:pt x="12" y="227"/>
                  <a:pt x="12" y="220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60"/>
                  <a:pt x="12" y="60"/>
                  <a:pt x="12" y="60"/>
                </a:cubicBezTo>
                <a:cubicBezTo>
                  <a:pt x="180" y="60"/>
                  <a:pt x="180" y="60"/>
                  <a:pt x="180" y="60"/>
                </a:cubicBezTo>
                <a:lnTo>
                  <a:pt x="180" y="72"/>
                </a:lnTo>
                <a:close/>
                <a:moveTo>
                  <a:pt x="60" y="96"/>
                </a:moveTo>
                <a:cubicBezTo>
                  <a:pt x="60" y="89"/>
                  <a:pt x="55" y="84"/>
                  <a:pt x="48" y="84"/>
                </a:cubicBezTo>
                <a:cubicBezTo>
                  <a:pt x="41" y="84"/>
                  <a:pt x="36" y="89"/>
                  <a:pt x="36" y="96"/>
                </a:cubicBezTo>
                <a:cubicBezTo>
                  <a:pt x="36" y="196"/>
                  <a:pt x="36" y="196"/>
                  <a:pt x="36" y="196"/>
                </a:cubicBezTo>
                <a:cubicBezTo>
                  <a:pt x="36" y="203"/>
                  <a:pt x="41" y="208"/>
                  <a:pt x="48" y="208"/>
                </a:cubicBezTo>
                <a:cubicBezTo>
                  <a:pt x="55" y="208"/>
                  <a:pt x="60" y="203"/>
                  <a:pt x="60" y="196"/>
                </a:cubicBezTo>
                <a:lnTo>
                  <a:pt x="60" y="96"/>
                </a:lnTo>
                <a:close/>
                <a:moveTo>
                  <a:pt x="108" y="96"/>
                </a:moveTo>
                <a:cubicBezTo>
                  <a:pt x="108" y="89"/>
                  <a:pt x="103" y="84"/>
                  <a:pt x="96" y="84"/>
                </a:cubicBezTo>
                <a:cubicBezTo>
                  <a:pt x="89" y="84"/>
                  <a:pt x="84" y="89"/>
                  <a:pt x="84" y="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4" y="203"/>
                  <a:pt x="89" y="208"/>
                  <a:pt x="96" y="208"/>
                </a:cubicBezTo>
                <a:cubicBezTo>
                  <a:pt x="103" y="208"/>
                  <a:pt x="108" y="203"/>
                  <a:pt x="108" y="196"/>
                </a:cubicBezTo>
                <a:lnTo>
                  <a:pt x="108" y="96"/>
                </a:lnTo>
                <a:close/>
                <a:moveTo>
                  <a:pt x="156" y="96"/>
                </a:moveTo>
                <a:cubicBezTo>
                  <a:pt x="156" y="89"/>
                  <a:pt x="151" y="84"/>
                  <a:pt x="144" y="84"/>
                </a:cubicBezTo>
                <a:cubicBezTo>
                  <a:pt x="137" y="84"/>
                  <a:pt x="132" y="89"/>
                  <a:pt x="132" y="96"/>
                </a:cubicBezTo>
                <a:cubicBezTo>
                  <a:pt x="132" y="196"/>
                  <a:pt x="132" y="196"/>
                  <a:pt x="132" y="196"/>
                </a:cubicBezTo>
                <a:cubicBezTo>
                  <a:pt x="132" y="203"/>
                  <a:pt x="137" y="208"/>
                  <a:pt x="144" y="208"/>
                </a:cubicBezTo>
                <a:cubicBezTo>
                  <a:pt x="151" y="208"/>
                  <a:pt x="156" y="203"/>
                  <a:pt x="156" y="196"/>
                </a:cubicBezTo>
                <a:lnTo>
                  <a:pt x="156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9" name="Freeform 73"/>
          <p:cNvSpPr>
            <a:spLocks noEditPoints="1"/>
          </p:cNvSpPr>
          <p:nvPr/>
        </p:nvSpPr>
        <p:spPr bwMode="auto">
          <a:xfrm>
            <a:off x="5337736" y="2269370"/>
            <a:ext cx="315446" cy="267049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00" name="组合 168"/>
          <p:cNvGrpSpPr/>
          <p:nvPr/>
        </p:nvGrpSpPr>
        <p:grpSpPr>
          <a:xfrm>
            <a:off x="3507661" y="2053215"/>
            <a:ext cx="318196" cy="279743"/>
            <a:chOff x="4675188" y="2882900"/>
            <a:chExt cx="360362" cy="314325"/>
          </a:xfrm>
          <a:solidFill>
            <a:schemeClr val="bg1"/>
          </a:solidFill>
        </p:grpSpPr>
        <p:sp>
          <p:nvSpPr>
            <p:cNvPr id="101" name="AutoShape 43"/>
            <p:cNvSpPr/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2" name="AutoShape 44"/>
            <p:cNvSpPr/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3" name="AutoShape 45"/>
            <p:cNvSpPr/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04" name="Group 14"/>
          <p:cNvGrpSpPr/>
          <p:nvPr/>
        </p:nvGrpSpPr>
        <p:grpSpPr>
          <a:xfrm>
            <a:off x="3333608" y="2612025"/>
            <a:ext cx="316642" cy="298497"/>
            <a:chOff x="4592638" y="2076450"/>
            <a:chExt cx="447675" cy="436563"/>
          </a:xfrm>
          <a:solidFill>
            <a:schemeClr val="bg1"/>
          </a:solidFill>
        </p:grpSpPr>
        <p:sp>
          <p:nvSpPr>
            <p:cNvPr id="105" name="Freeform 15"/>
            <p:cNvSpPr>
              <a:spLocks noEditPoints="1"/>
            </p:cNvSpPr>
            <p:nvPr/>
          </p:nvSpPr>
          <p:spPr bwMode="auto">
            <a:xfrm>
              <a:off x="4656138" y="2076450"/>
              <a:ext cx="295275" cy="295275"/>
            </a:xfrm>
            <a:custGeom>
              <a:avLst/>
              <a:gdLst>
                <a:gd name="T0" fmla="*/ 4 w 385"/>
                <a:gd name="T1" fmla="*/ 249 h 385"/>
                <a:gd name="T2" fmla="*/ 4 w 385"/>
                <a:gd name="T3" fmla="*/ 234 h 385"/>
                <a:gd name="T4" fmla="*/ 48 w 385"/>
                <a:gd name="T5" fmla="*/ 189 h 385"/>
                <a:gd name="T6" fmla="*/ 64 w 385"/>
                <a:gd name="T7" fmla="*/ 189 h 385"/>
                <a:gd name="T8" fmla="*/ 195 w 385"/>
                <a:gd name="T9" fmla="*/ 321 h 385"/>
                <a:gd name="T10" fmla="*/ 195 w 385"/>
                <a:gd name="T11" fmla="*/ 336 h 385"/>
                <a:gd name="T12" fmla="*/ 151 w 385"/>
                <a:gd name="T13" fmla="*/ 381 h 385"/>
                <a:gd name="T14" fmla="*/ 135 w 385"/>
                <a:gd name="T15" fmla="*/ 381 h 385"/>
                <a:gd name="T16" fmla="*/ 4 w 385"/>
                <a:gd name="T17" fmla="*/ 249 h 385"/>
                <a:gd name="T18" fmla="*/ 320 w 385"/>
                <a:gd name="T19" fmla="*/ 196 h 385"/>
                <a:gd name="T20" fmla="*/ 336 w 385"/>
                <a:gd name="T21" fmla="*/ 196 h 385"/>
                <a:gd name="T22" fmla="*/ 381 w 385"/>
                <a:gd name="T23" fmla="*/ 151 h 385"/>
                <a:gd name="T24" fmla="*/ 381 w 385"/>
                <a:gd name="T25" fmla="*/ 135 h 385"/>
                <a:gd name="T26" fmla="*/ 249 w 385"/>
                <a:gd name="T27" fmla="*/ 4 h 385"/>
                <a:gd name="T28" fmla="*/ 234 w 385"/>
                <a:gd name="T29" fmla="*/ 4 h 385"/>
                <a:gd name="T30" fmla="*/ 189 w 385"/>
                <a:gd name="T31" fmla="*/ 49 h 385"/>
                <a:gd name="T32" fmla="*/ 189 w 385"/>
                <a:gd name="T33" fmla="*/ 64 h 385"/>
                <a:gd name="T34" fmla="*/ 320 w 385"/>
                <a:gd name="T35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5">
                  <a:moveTo>
                    <a:pt x="4" y="249"/>
                  </a:moveTo>
                  <a:cubicBezTo>
                    <a:pt x="0" y="245"/>
                    <a:pt x="0" y="238"/>
                    <a:pt x="4" y="234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52" y="185"/>
                    <a:pt x="59" y="185"/>
                    <a:pt x="64" y="189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9" y="325"/>
                    <a:pt x="199" y="332"/>
                    <a:pt x="195" y="336"/>
                  </a:cubicBezTo>
                  <a:cubicBezTo>
                    <a:pt x="151" y="381"/>
                    <a:pt x="151" y="381"/>
                    <a:pt x="151" y="381"/>
                  </a:cubicBezTo>
                  <a:cubicBezTo>
                    <a:pt x="147" y="385"/>
                    <a:pt x="140" y="385"/>
                    <a:pt x="135" y="381"/>
                  </a:cubicBezTo>
                  <a:lnTo>
                    <a:pt x="4" y="249"/>
                  </a:lnTo>
                  <a:close/>
                  <a:moveTo>
                    <a:pt x="320" y="196"/>
                  </a:moveTo>
                  <a:cubicBezTo>
                    <a:pt x="325" y="200"/>
                    <a:pt x="332" y="200"/>
                    <a:pt x="336" y="196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85" y="147"/>
                    <a:pt x="385" y="140"/>
                    <a:pt x="381" y="135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5" y="0"/>
                    <a:pt x="238" y="0"/>
                    <a:pt x="234" y="4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5" y="53"/>
                    <a:pt x="185" y="60"/>
                    <a:pt x="189" y="64"/>
                  </a:cubicBezTo>
                  <a:lnTo>
                    <a:pt x="320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4724400" y="2144713"/>
              <a:ext cx="315913" cy="315913"/>
            </a:xfrm>
            <a:custGeom>
              <a:avLst/>
              <a:gdLst>
                <a:gd name="T0" fmla="*/ 406 w 411"/>
                <a:gd name="T1" fmla="*/ 359 h 411"/>
                <a:gd name="T2" fmla="*/ 223 w 411"/>
                <a:gd name="T3" fmla="*/ 175 h 411"/>
                <a:gd name="T4" fmla="*/ 207 w 411"/>
                <a:gd name="T5" fmla="*/ 175 h 411"/>
                <a:gd name="T6" fmla="*/ 205 w 411"/>
                <a:gd name="T7" fmla="*/ 177 h 411"/>
                <a:gd name="T8" fmla="*/ 172 w 411"/>
                <a:gd name="T9" fmla="*/ 144 h 411"/>
                <a:gd name="T10" fmla="*/ 202 w 411"/>
                <a:gd name="T11" fmla="*/ 114 h 411"/>
                <a:gd name="T12" fmla="*/ 202 w 411"/>
                <a:gd name="T13" fmla="*/ 98 h 411"/>
                <a:gd name="T14" fmla="*/ 108 w 411"/>
                <a:gd name="T15" fmla="*/ 4 h 411"/>
                <a:gd name="T16" fmla="*/ 93 w 411"/>
                <a:gd name="T17" fmla="*/ 4 h 411"/>
                <a:gd name="T18" fmla="*/ 4 w 411"/>
                <a:gd name="T19" fmla="*/ 93 h 411"/>
                <a:gd name="T20" fmla="*/ 4 w 411"/>
                <a:gd name="T21" fmla="*/ 108 h 411"/>
                <a:gd name="T22" fmla="*/ 98 w 411"/>
                <a:gd name="T23" fmla="*/ 203 h 411"/>
                <a:gd name="T24" fmla="*/ 114 w 411"/>
                <a:gd name="T25" fmla="*/ 203 h 411"/>
                <a:gd name="T26" fmla="*/ 144 w 411"/>
                <a:gd name="T27" fmla="*/ 172 h 411"/>
                <a:gd name="T28" fmla="*/ 177 w 411"/>
                <a:gd name="T29" fmla="*/ 205 h 411"/>
                <a:gd name="T30" fmla="*/ 175 w 411"/>
                <a:gd name="T31" fmla="*/ 207 h 411"/>
                <a:gd name="T32" fmla="*/ 175 w 411"/>
                <a:gd name="T33" fmla="*/ 223 h 411"/>
                <a:gd name="T34" fmla="*/ 359 w 411"/>
                <a:gd name="T35" fmla="*/ 406 h 411"/>
                <a:gd name="T36" fmla="*/ 374 w 411"/>
                <a:gd name="T37" fmla="*/ 406 h 411"/>
                <a:gd name="T38" fmla="*/ 406 w 411"/>
                <a:gd name="T39" fmla="*/ 374 h 411"/>
                <a:gd name="T40" fmla="*/ 406 w 411"/>
                <a:gd name="T41" fmla="*/ 35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411">
                  <a:moveTo>
                    <a:pt x="406" y="359"/>
                  </a:moveTo>
                  <a:cubicBezTo>
                    <a:pt x="223" y="175"/>
                    <a:pt x="223" y="175"/>
                    <a:pt x="223" y="175"/>
                  </a:cubicBezTo>
                  <a:cubicBezTo>
                    <a:pt x="219" y="171"/>
                    <a:pt x="212" y="171"/>
                    <a:pt x="207" y="175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7" y="109"/>
                    <a:pt x="207" y="102"/>
                    <a:pt x="202" y="98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4" y="0"/>
                    <a:pt x="97" y="0"/>
                    <a:pt x="93" y="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97"/>
                    <a:pt x="0" y="104"/>
                    <a:pt x="4" y="108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102" y="207"/>
                    <a:pt x="109" y="207"/>
                    <a:pt x="114" y="203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1" y="212"/>
                    <a:pt x="171" y="219"/>
                    <a:pt x="175" y="223"/>
                  </a:cubicBezTo>
                  <a:cubicBezTo>
                    <a:pt x="359" y="406"/>
                    <a:pt x="359" y="406"/>
                    <a:pt x="359" y="406"/>
                  </a:cubicBezTo>
                  <a:cubicBezTo>
                    <a:pt x="363" y="411"/>
                    <a:pt x="370" y="411"/>
                    <a:pt x="374" y="406"/>
                  </a:cubicBezTo>
                  <a:cubicBezTo>
                    <a:pt x="406" y="374"/>
                    <a:pt x="406" y="374"/>
                    <a:pt x="406" y="374"/>
                  </a:cubicBezTo>
                  <a:cubicBezTo>
                    <a:pt x="411" y="370"/>
                    <a:pt x="411" y="363"/>
                    <a:pt x="406" y="3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4592638" y="2468563"/>
              <a:ext cx="244475" cy="44450"/>
            </a:xfrm>
            <a:custGeom>
              <a:avLst/>
              <a:gdLst>
                <a:gd name="T0" fmla="*/ 306 w 318"/>
                <a:gd name="T1" fmla="*/ 0 h 57"/>
                <a:gd name="T2" fmla="*/ 12 w 318"/>
                <a:gd name="T3" fmla="*/ 0 h 57"/>
                <a:gd name="T4" fmla="*/ 0 w 318"/>
                <a:gd name="T5" fmla="*/ 12 h 57"/>
                <a:gd name="T6" fmla="*/ 0 w 318"/>
                <a:gd name="T7" fmla="*/ 45 h 57"/>
                <a:gd name="T8" fmla="*/ 12 w 318"/>
                <a:gd name="T9" fmla="*/ 57 h 57"/>
                <a:gd name="T10" fmla="*/ 306 w 318"/>
                <a:gd name="T11" fmla="*/ 57 h 57"/>
                <a:gd name="T12" fmla="*/ 318 w 318"/>
                <a:gd name="T13" fmla="*/ 45 h 57"/>
                <a:gd name="T14" fmla="*/ 318 w 318"/>
                <a:gd name="T15" fmla="*/ 12 h 57"/>
                <a:gd name="T16" fmla="*/ 306 w 31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57">
                  <a:moveTo>
                    <a:pt x="30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5" y="57"/>
                    <a:pt x="12" y="57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13" y="57"/>
                    <a:pt x="318" y="52"/>
                    <a:pt x="318" y="45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6"/>
                    <a:pt x="313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08" name="Group 69"/>
          <p:cNvGrpSpPr/>
          <p:nvPr/>
        </p:nvGrpSpPr>
        <p:grpSpPr>
          <a:xfrm>
            <a:off x="4084644" y="1643805"/>
            <a:ext cx="325108" cy="255429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109" name="Freeform 64"/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0" name="Freeform 65"/>
            <p:cNvSpPr/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1" name="Freeform 66"/>
            <p:cNvSpPr/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2" name="Freeform 67"/>
            <p:cNvSpPr/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3" name="Freeform 68"/>
            <p:cNvSpPr/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4" name="Freeform 69"/>
            <p:cNvSpPr/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5" name="Freeform 70"/>
            <p:cNvSpPr/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6" name="Freeform 71"/>
            <p:cNvSpPr/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7" name="Freeform 72"/>
            <p:cNvSpPr/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8" name="Freeform 73"/>
            <p:cNvSpPr/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9" name="Freeform 74"/>
            <p:cNvSpPr/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20" name="组合 61"/>
          <p:cNvGrpSpPr/>
          <p:nvPr/>
        </p:nvGrpSpPr>
        <p:grpSpPr>
          <a:xfrm>
            <a:off x="4943555" y="1824997"/>
            <a:ext cx="331257" cy="254033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121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2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3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531" y1="45938" x2="57656" y2="45938"/>
                      </a14:backgroundRemoval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0" y="3136170"/>
            <a:ext cx="410913" cy="4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24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" y="2741"/>
            <a:ext cx="925000" cy="7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118144" y="55371"/>
            <a:ext cx="74168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Основные направления  деятельности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в 2022 </a:t>
            </a:r>
            <a:r>
              <a:rPr lang="ru-RU" sz="2400" b="1" dirty="0">
                <a:latin typeface="Arial Black" panose="020B0A04020102020204" pitchFamily="34" charset="0"/>
              </a:rPr>
              <a:t>году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87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468" r="13045"/>
          <a:stretch/>
        </p:blipFill>
        <p:spPr bwMode="auto">
          <a:xfrm>
            <a:off x="6044568" y="229024"/>
            <a:ext cx="3092536" cy="228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2"/>
          <p:cNvSpPr/>
          <p:nvPr/>
        </p:nvSpPr>
        <p:spPr>
          <a:xfrm>
            <a:off x="348797" y="2143912"/>
            <a:ext cx="5515896" cy="69553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Rectangle 12"/>
          <p:cNvSpPr/>
          <p:nvPr/>
        </p:nvSpPr>
        <p:spPr>
          <a:xfrm>
            <a:off x="611560" y="2797484"/>
            <a:ext cx="5763519" cy="69625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Rectangle 12"/>
          <p:cNvSpPr/>
          <p:nvPr/>
        </p:nvSpPr>
        <p:spPr>
          <a:xfrm>
            <a:off x="1241716" y="3480806"/>
            <a:ext cx="6714660" cy="65242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Rectangle 12"/>
          <p:cNvSpPr/>
          <p:nvPr/>
        </p:nvSpPr>
        <p:spPr>
          <a:xfrm>
            <a:off x="1754866" y="4144159"/>
            <a:ext cx="6363919" cy="56452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-3737" y="1216238"/>
            <a:ext cx="6220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объемов незавершенного строительства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F:\0图片下载\B-3D效果\05_3500x2333副本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193309" y="3148685"/>
            <a:ext cx="1502493" cy="182158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3" name="Rectangle 12"/>
          <p:cNvSpPr/>
          <p:nvPr/>
        </p:nvSpPr>
        <p:spPr>
          <a:xfrm>
            <a:off x="168921" y="1558722"/>
            <a:ext cx="5943523" cy="7072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6531" y="3124990"/>
            <a:ext cx="3552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Нацпроектов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879622" y="1711701"/>
            <a:ext cx="5268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Стратегический аудит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571" y="2436917"/>
            <a:ext cx="561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современной городской среды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762980"/>
            <a:ext cx="505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земельных ресурсов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32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925000" cy="7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23678"/>
            <a:ext cx="5760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3200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Благодарю за внимание!</a:t>
            </a:r>
            <a:endParaRPr lang="en-US" altLang="zh-CN" sz="3200" dirty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  <a:p>
            <a:endParaRPr lang="ru-RU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800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27"/>
          <p:cNvGrpSpPr/>
          <p:nvPr/>
        </p:nvGrpSpPr>
        <p:grpSpPr>
          <a:xfrm>
            <a:off x="6157619" y="1893471"/>
            <a:ext cx="1981853" cy="69683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6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4" name="组合 27"/>
          <p:cNvGrpSpPr/>
          <p:nvPr/>
        </p:nvGrpSpPr>
        <p:grpSpPr>
          <a:xfrm>
            <a:off x="3633440" y="1040906"/>
            <a:ext cx="1874664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5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42148" y="18478"/>
            <a:ext cx="6968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Приоритеты контрольной деятельности в 2021 году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2" name="组合 27"/>
          <p:cNvGrpSpPr/>
          <p:nvPr/>
        </p:nvGrpSpPr>
        <p:grpSpPr>
          <a:xfrm>
            <a:off x="1021941" y="1866677"/>
            <a:ext cx="1872208" cy="820184"/>
            <a:chOff x="4072144" y="1286668"/>
            <a:chExt cx="4363899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3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圆角矩形 34"/>
            <p:cNvSpPr/>
            <p:nvPr/>
          </p:nvSpPr>
          <p:spPr>
            <a:xfrm>
              <a:off x="4072144" y="1373342"/>
              <a:ext cx="4363899" cy="2584450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sz="12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Соблюдение </a:t>
              </a:r>
              <a:r>
                <a:rPr lang="ru-RU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условий соглашений по межбюджетным трансфертам</a:t>
              </a:r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组合 27"/>
          <p:cNvGrpSpPr/>
          <p:nvPr/>
        </p:nvGrpSpPr>
        <p:grpSpPr>
          <a:xfrm>
            <a:off x="1677856" y="3914354"/>
            <a:ext cx="2180273" cy="79439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7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0" name="组合 27"/>
          <p:cNvGrpSpPr/>
          <p:nvPr/>
        </p:nvGrpSpPr>
        <p:grpSpPr>
          <a:xfrm>
            <a:off x="5994151" y="3514119"/>
            <a:ext cx="1962225" cy="69588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1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6842" y="3585060"/>
            <a:ext cx="16932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закупок для муниципальных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нужд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2801" y="1120986"/>
            <a:ext cx="189961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Нацпроектов</a:t>
            </a: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224" y="3956428"/>
            <a:ext cx="20135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Учёт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сокращение количества и объема объектов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незавершенного строительства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8748" y="1927737"/>
            <a:ext cx="18598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формирования и исполнения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МП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椭圆 82"/>
          <p:cNvSpPr/>
          <p:nvPr/>
        </p:nvSpPr>
        <p:spPr>
          <a:xfrm>
            <a:off x="3600911" y="977822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500" dirty="0" smtClean="0"/>
              <a:t>1</a:t>
            </a:r>
            <a:endParaRPr lang="zh-CN" altLang="en-US" sz="1500" dirty="0"/>
          </a:p>
        </p:txBody>
      </p:sp>
      <p:sp>
        <p:nvSpPr>
          <p:cNvPr id="145" name="椭圆 82"/>
          <p:cNvSpPr/>
          <p:nvPr/>
        </p:nvSpPr>
        <p:spPr>
          <a:xfrm>
            <a:off x="6101634" y="1875430"/>
            <a:ext cx="270566" cy="2654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500" dirty="0" smtClean="0"/>
              <a:t>2</a:t>
            </a:r>
            <a:endParaRPr lang="zh-CN" altLang="en-US" sz="1500" dirty="0"/>
          </a:p>
        </p:txBody>
      </p:sp>
      <p:sp>
        <p:nvSpPr>
          <p:cNvPr id="146" name="椭圆 82"/>
          <p:cNvSpPr/>
          <p:nvPr/>
        </p:nvSpPr>
        <p:spPr>
          <a:xfrm>
            <a:off x="851621" y="1742711"/>
            <a:ext cx="279219" cy="2897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500" dirty="0" smtClean="0"/>
              <a:t>5</a:t>
            </a:r>
            <a:endParaRPr lang="zh-CN" altLang="en-US" sz="1500" dirty="0"/>
          </a:p>
        </p:txBody>
      </p:sp>
      <p:sp>
        <p:nvSpPr>
          <p:cNvPr id="147" name="椭圆 82"/>
          <p:cNvSpPr/>
          <p:nvPr/>
        </p:nvSpPr>
        <p:spPr>
          <a:xfrm>
            <a:off x="5875603" y="3440685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500" dirty="0" smtClean="0"/>
              <a:t>3</a:t>
            </a:r>
            <a:endParaRPr lang="zh-CN" altLang="en-US" sz="1500" dirty="0"/>
          </a:p>
        </p:txBody>
      </p:sp>
      <p:sp>
        <p:nvSpPr>
          <p:cNvPr id="148" name="椭圆 82"/>
          <p:cNvSpPr/>
          <p:nvPr/>
        </p:nvSpPr>
        <p:spPr>
          <a:xfrm>
            <a:off x="1535375" y="3789232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500" dirty="0" smtClean="0"/>
              <a:t>4</a:t>
            </a:r>
            <a:endParaRPr lang="zh-CN" altLang="en-US" sz="1500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" b="98238" l="3593" r="91617">
                        <a14:foregroundMark x1="44711" y1="83260" x2="41517" y2="94493"/>
                        <a14:foregroundMark x1="56088" y1="82819" x2="58283" y2="85903"/>
                        <a14:foregroundMark x1="53493" y1="83480" x2="57086" y2="86344"/>
                        <a14:foregroundMark x1="54291" y1="41189" x2="53892" y2="50000"/>
                        <a14:foregroundMark x1="28942" y1="15198" x2="16766" y2="54405"/>
                        <a14:foregroundMark x1="38523" y1="39868" x2="21357" y2="51982"/>
                        <a14:backgroundMark x1="61078" y1="16520" x2="60080" y2="23128"/>
                        <a14:backgroundMark x1="49501" y1="83921" x2="49701" y2="89207"/>
                        <a14:backgroundMark x1="32934" y1="80617" x2="23353" y2="97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61" y="1675293"/>
            <a:ext cx="2813769" cy="254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72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7"/>
          <p:cNvSpPr/>
          <p:nvPr/>
        </p:nvSpPr>
        <p:spPr bwMode="auto">
          <a:xfrm>
            <a:off x="744046" y="1344550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50"/>
          <p:cNvGrpSpPr/>
          <p:nvPr/>
        </p:nvGrpSpPr>
        <p:grpSpPr>
          <a:xfrm>
            <a:off x="1298582" y="1174160"/>
            <a:ext cx="1329202" cy="1262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2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281565" y="2331453"/>
            <a:ext cx="1428690" cy="13756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63748" y="11863"/>
            <a:ext cx="67767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мероприятий и объектов контроля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ZoneTexte 17"/>
          <p:cNvSpPr txBox="1"/>
          <p:nvPr/>
        </p:nvSpPr>
        <p:spPr>
          <a:xfrm>
            <a:off x="345152" y="790823"/>
            <a:ext cx="355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Проведено</a:t>
            </a:r>
            <a:r>
              <a:rPr lang="ru-RU" sz="1400" b="1" dirty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134</a:t>
            </a:r>
            <a:r>
              <a:rPr lang="ru-RU" sz="1400" b="1" dirty="0" smtClean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мероприятия</a:t>
            </a:r>
            <a:endParaRPr lang="fr-FR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059876" y="1490905"/>
            <a:ext cx="983685" cy="3124576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圆角矩形 11"/>
          <p:cNvSpPr/>
          <p:nvPr/>
        </p:nvSpPr>
        <p:spPr>
          <a:xfrm>
            <a:off x="5185377" y="1250263"/>
            <a:ext cx="3775052" cy="61459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8" name="圆角矩形 11"/>
          <p:cNvSpPr/>
          <p:nvPr/>
        </p:nvSpPr>
        <p:spPr>
          <a:xfrm>
            <a:off x="5185378" y="2063788"/>
            <a:ext cx="3775052" cy="65243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9" name="圆角矩形 11"/>
          <p:cNvSpPr/>
          <p:nvPr/>
        </p:nvSpPr>
        <p:spPr>
          <a:xfrm>
            <a:off x="5185377" y="4284963"/>
            <a:ext cx="3775052" cy="5190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0" name="圆角矩形 11"/>
          <p:cNvSpPr/>
          <p:nvPr/>
        </p:nvSpPr>
        <p:spPr>
          <a:xfrm>
            <a:off x="5174126" y="3626942"/>
            <a:ext cx="3775052" cy="42350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1" name="圆角矩形 11"/>
          <p:cNvSpPr/>
          <p:nvPr/>
        </p:nvSpPr>
        <p:spPr>
          <a:xfrm>
            <a:off x="5185377" y="2915149"/>
            <a:ext cx="3775052" cy="47727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718" y="1490905"/>
            <a:ext cx="11833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контрольное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1878" y="2494767"/>
            <a:ext cx="13217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экспертно-аналитических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ZoneTexte 17"/>
          <p:cNvSpPr txBox="1"/>
          <p:nvPr/>
        </p:nvSpPr>
        <p:spPr>
          <a:xfrm>
            <a:off x="5320071" y="793802"/>
            <a:ext cx="355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508</a:t>
            </a:r>
            <a:r>
              <a:rPr lang="ru-RU" sz="1400" b="1" dirty="0" smtClean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объектов </a:t>
            </a:r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контроля</a:t>
            </a:r>
            <a:endParaRPr lang="fr-FR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0071" y="2112713"/>
            <a:ext cx="3679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ГРБС,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являющихся структурными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подразделениями 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органами местного самоуправления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0071" y="1359006"/>
            <a:ext cx="37319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ГАДБ, являющихся органами Федеральной власти и органами </a:t>
            </a:r>
            <a:r>
              <a:rPr lang="ru-RU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власти Краснодарского края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38820" y="3746846"/>
            <a:ext cx="33123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прочих организаций</a:t>
            </a:r>
            <a:endParaRPr lang="ru-RU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50071" y="3039316"/>
            <a:ext cx="33123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ru-RU" sz="1200" b="1" dirty="0" smtClean="0">
                <a:solidFill>
                  <a:srgbClr val="D43E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муниципальных</a:t>
            </a:r>
            <a:r>
              <a:rPr lang="ru-RU" sz="1200" b="1" dirty="0" smtClean="0">
                <a:solidFill>
                  <a:srgbClr val="D43E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учреждений</a:t>
            </a:r>
            <a:endParaRPr lang="ru-RU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50071" y="4359814"/>
            <a:ext cx="35038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заказчиков,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осуществляющих закупки за счёт средств местного бюджета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28016" r="70000">
                        <a14:foregroundMark x1="45476" y1="12462" x2="45476" y2="12462"/>
                        <a14:foregroundMark x1="42698" y1="39615" x2="42698" y2="39615"/>
                        <a14:foregroundMark x1="57063" y1="17077" x2="57063" y2="1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1755501"/>
            <a:ext cx="2451633" cy="2529462"/>
          </a:xfrm>
          <a:prstGeom prst="rect">
            <a:avLst/>
          </a:prstGeom>
        </p:spPr>
      </p:pic>
      <p:grpSp>
        <p:nvGrpSpPr>
          <p:cNvPr id="44" name="组合 50"/>
          <p:cNvGrpSpPr/>
          <p:nvPr/>
        </p:nvGrpSpPr>
        <p:grpSpPr>
          <a:xfrm>
            <a:off x="1205834" y="3602626"/>
            <a:ext cx="1327147" cy="126569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0873" y="3938373"/>
            <a:ext cx="11570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аудитов в сфере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722833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2" y="22905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Line"/>
          <p:cNvCxnSpPr>
            <a:stCxn id="39" idx="4"/>
          </p:cNvCxnSpPr>
          <p:nvPr/>
        </p:nvCxnSpPr>
        <p:spPr>
          <a:xfrm flipH="1">
            <a:off x="2288412" y="1697670"/>
            <a:ext cx="184619" cy="43416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  <a:scene3d>
            <a:camera prst="orthographicFront">
              <a:rot lat="0" lon="0" rev="20999999"/>
            </a:camera>
            <a:lightRig rig="threePt" dir="t"/>
          </a:scene3d>
        </p:spPr>
      </p:cxnSp>
      <p:cxnSp>
        <p:nvCxnSpPr>
          <p:cNvPr id="25" name="Line"/>
          <p:cNvCxnSpPr/>
          <p:nvPr/>
        </p:nvCxnSpPr>
        <p:spPr>
          <a:xfrm flipH="1">
            <a:off x="2646397" y="2237230"/>
            <a:ext cx="436431" cy="15579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6" name="Line"/>
          <p:cNvCxnSpPr/>
          <p:nvPr/>
        </p:nvCxnSpPr>
        <p:spPr>
          <a:xfrm flipH="1" flipV="1">
            <a:off x="2620947" y="2945292"/>
            <a:ext cx="12094" cy="5776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7" name="Line"/>
          <p:cNvCxnSpPr/>
          <p:nvPr/>
        </p:nvCxnSpPr>
        <p:spPr>
          <a:xfrm flipH="1" flipV="1">
            <a:off x="2224779" y="3310766"/>
            <a:ext cx="9655" cy="3073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29" name="组合 67"/>
          <p:cNvGrpSpPr/>
          <p:nvPr/>
        </p:nvGrpSpPr>
        <p:grpSpPr>
          <a:xfrm>
            <a:off x="1096419" y="1923678"/>
            <a:ext cx="1640799" cy="15789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6"/>
          <p:cNvGrpSpPr/>
          <p:nvPr/>
        </p:nvGrpSpPr>
        <p:grpSpPr>
          <a:xfrm>
            <a:off x="3025120" y="3729078"/>
            <a:ext cx="680168" cy="633664"/>
            <a:chOff x="4067943" y="3874219"/>
            <a:chExt cx="864653" cy="864650"/>
          </a:xfrm>
        </p:grpSpPr>
        <p:grpSp>
          <p:nvGrpSpPr>
            <p:cNvPr id="41" name="组合 161"/>
            <p:cNvGrpSpPr/>
            <p:nvPr/>
          </p:nvGrpSpPr>
          <p:grpSpPr>
            <a:xfrm>
              <a:off x="4067944" y="3874219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16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067943" y="4171704"/>
              <a:ext cx="845782" cy="293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278,3</a:t>
              </a:r>
              <a:endParaRPr lang="zh-CN" altLang="en-US" sz="12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"/>
          <p:cNvGrpSpPr/>
          <p:nvPr/>
        </p:nvGrpSpPr>
        <p:grpSpPr>
          <a:xfrm>
            <a:off x="2337712" y="683390"/>
            <a:ext cx="1186491" cy="1136957"/>
            <a:chOff x="4515751" y="1419068"/>
            <a:chExt cx="864652" cy="864650"/>
          </a:xfrm>
        </p:grpSpPr>
        <p:grpSp>
          <p:nvGrpSpPr>
            <p:cNvPr id="49" name="组合 153"/>
            <p:cNvGrpSpPr/>
            <p:nvPr/>
          </p:nvGrpSpPr>
          <p:grpSpPr>
            <a:xfrm>
              <a:off x="4515751" y="141906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4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椭圆 15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585539" y="1759237"/>
              <a:ext cx="724601" cy="187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68 001,2</a:t>
              </a:r>
              <a:endParaRPr lang="zh-CN" altLang="en-US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"/>
          <p:cNvGrpSpPr/>
          <p:nvPr/>
        </p:nvGrpSpPr>
        <p:grpSpPr>
          <a:xfrm>
            <a:off x="3133842" y="2812561"/>
            <a:ext cx="942487" cy="797096"/>
            <a:chOff x="4788024" y="2734782"/>
            <a:chExt cx="864652" cy="864650"/>
          </a:xfrm>
        </p:grpSpPr>
        <p:grpSp>
          <p:nvGrpSpPr>
            <p:cNvPr id="58" name="组合 157"/>
            <p:cNvGrpSpPr/>
            <p:nvPr/>
          </p:nvGrpSpPr>
          <p:grpSpPr>
            <a:xfrm>
              <a:off x="4788024" y="2734782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1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159"/>
              <p:cNvSpPr/>
              <p:nvPr/>
            </p:nvSpPr>
            <p:spPr>
              <a:xfrm>
                <a:off x="392099" y="760407"/>
                <a:ext cx="3825866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872638" y="3027061"/>
              <a:ext cx="706287" cy="250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5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3 346,0</a:t>
              </a:r>
              <a:endParaRPr lang="zh-CN" altLang="en-US" sz="15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3" b="94759" l="875" r="94625">
                        <a14:foregroundMark x1="35000" y1="23282" x2="71500" y2="34107"/>
                        <a14:foregroundMark x1="30125" y1="4897" x2="29750" y2="24313"/>
                        <a14:foregroundMark x1="85375" y1="27663" x2="94250" y2="23711"/>
                        <a14:foregroundMark x1="67000" y1="37973" x2="73375" y2="33076"/>
                        <a14:foregroundMark x1="10250" y1="49742" x2="13125" y2="55928"/>
                        <a14:foregroundMark x1="24875" y1="44158" x2="24875" y2="55155"/>
                        <a14:foregroundMark x1="37625" y1="34021" x2="39500" y2="46735"/>
                        <a14:foregroundMark x1="34875" y1="24141" x2="44875" y2="31615"/>
                        <a14:foregroundMark x1="45500" y1="32732" x2="67250" y2="33162"/>
                        <a14:foregroundMark x1="44750" y1="36684" x2="60375" y2="36856"/>
                        <a14:backgroundMark x1="30000" y1="4124" x2="44125" y2="5928"/>
                        <a14:backgroundMark x1="43375" y1="9794" x2="38500" y2="3952"/>
                        <a14:backgroundMark x1="37250" y1="22079" x2="34875" y2="23454"/>
                        <a14:backgroundMark x1="36125" y1="22595" x2="36500" y2="25515"/>
                        <a14:backgroundMark x1="36500" y1="25773" x2="43375" y2="28265"/>
                        <a14:backgroundMark x1="43875" y1="28265" x2="47500" y2="31873"/>
                        <a14:backgroundMark x1="48000" y1="32818" x2="69875" y2="32732"/>
                        <a14:backgroundMark x1="37500" y1="23711" x2="66000" y2="32131"/>
                        <a14:backgroundMark x1="39250" y1="24742" x2="63875" y2="32302"/>
                        <a14:backgroundMark x1="38250" y1="23024" x2="50375" y2="27921"/>
                        <a14:backgroundMark x1="55000" y1="31100" x2="68000" y2="26804"/>
                        <a14:backgroundMark x1="44750" y1="28007" x2="52750" y2="25000"/>
                        <a14:backgroundMark x1="37875" y1="24313" x2="66000" y2="32560"/>
                        <a14:backgroundMark x1="38250" y1="24313" x2="50375" y2="28007"/>
                        <a14:backgroundMark x1="20873" y1="72251" x2="17268" y2="82068"/>
                        <a14:backgroundMark x1="31120" y1="82853" x2="30930" y2="70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" t="1745" r="3960" b="10498"/>
          <a:stretch/>
        </p:blipFill>
        <p:spPr>
          <a:xfrm>
            <a:off x="877" y="2266331"/>
            <a:ext cx="1829124" cy="2582292"/>
          </a:xfrm>
          <a:prstGeom prst="rect">
            <a:avLst/>
          </a:prstGeom>
        </p:spPr>
      </p:pic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231957" y="2006431"/>
            <a:ext cx="141869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Группы нарушений и недостатков </a:t>
            </a:r>
            <a:r>
              <a:rPr lang="ru-RU" altLang="zh-CN" sz="1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ВЫЯВЛЕНО:</a:t>
            </a:r>
            <a:endParaRPr lang="zh-CN" altLang="zh-CN" sz="1600" b="1" u="sng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圆角矩形 11"/>
          <p:cNvSpPr/>
          <p:nvPr/>
        </p:nvSpPr>
        <p:spPr>
          <a:xfrm>
            <a:off x="3590539" y="943834"/>
            <a:ext cx="2411315" cy="61800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3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3592336" y="895535"/>
            <a:ext cx="237679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Ведения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бухгалтерского учета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 составления отчетности</a:t>
            </a:r>
            <a:endParaRPr lang="zh-CN" altLang="zh-CN" sz="1400" b="1" dirty="0"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圆角矩形 11"/>
          <p:cNvSpPr/>
          <p:nvPr/>
        </p:nvSpPr>
        <p:spPr>
          <a:xfrm>
            <a:off x="4328458" y="2808302"/>
            <a:ext cx="2321612" cy="66667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 ходе формирования и исполнения </a:t>
            </a:r>
            <a:r>
              <a:rPr lang="ru-RU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бюджета</a:t>
            </a:r>
          </a:p>
        </p:txBody>
      </p:sp>
      <p:sp>
        <p:nvSpPr>
          <p:cNvPr id="68" name="圆角矩形 11"/>
          <p:cNvSpPr/>
          <p:nvPr/>
        </p:nvSpPr>
        <p:spPr>
          <a:xfrm>
            <a:off x="3995936" y="3655055"/>
            <a:ext cx="2246772" cy="60882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Неэффективные </a:t>
            </a:r>
            <a:r>
              <a:rPr lang="ru-RU" altLang="zh-CN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расходы</a:t>
            </a:r>
            <a:endParaRPr lang="ru-RU" altLang="zh-CN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3" name="ZoneTexte 17"/>
          <p:cNvSpPr txBox="1"/>
          <p:nvPr/>
        </p:nvSpPr>
        <p:spPr>
          <a:xfrm>
            <a:off x="7263102" y="484669"/>
            <a:ext cx="18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УСТРАНЕНО:</a:t>
            </a:r>
            <a:endParaRPr lang="fr-FR" sz="1600" b="1" u="sng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Rectangle 6"/>
          <p:cNvSpPr/>
          <p:nvPr/>
        </p:nvSpPr>
        <p:spPr>
          <a:xfrm>
            <a:off x="6103421" y="1391338"/>
            <a:ext cx="1766637" cy="152660"/>
          </a:xfrm>
          <a:prstGeom prst="rect">
            <a:avLst/>
          </a:prstGeom>
          <a:solidFill>
            <a:schemeClr val="accent1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82" name="Rectangle 10"/>
          <p:cNvSpPr/>
          <p:nvPr/>
        </p:nvSpPr>
        <p:spPr>
          <a:xfrm>
            <a:off x="6114777" y="1376911"/>
            <a:ext cx="1778603" cy="1612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83" name="Group 19"/>
          <p:cNvGrpSpPr/>
          <p:nvPr/>
        </p:nvGrpSpPr>
        <p:grpSpPr>
          <a:xfrm>
            <a:off x="7195001" y="943834"/>
            <a:ext cx="945263" cy="359595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89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53232" y="920873"/>
            <a:ext cx="7955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99,9%</a:t>
            </a:r>
          </a:p>
        </p:txBody>
      </p:sp>
      <p:sp>
        <p:nvSpPr>
          <p:cNvPr id="90" name="Rectangle 6"/>
          <p:cNvSpPr/>
          <p:nvPr/>
        </p:nvSpPr>
        <p:spPr>
          <a:xfrm>
            <a:off x="6805436" y="3151265"/>
            <a:ext cx="1766637" cy="14394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91" name="Rectangle 10"/>
          <p:cNvSpPr/>
          <p:nvPr/>
        </p:nvSpPr>
        <p:spPr>
          <a:xfrm>
            <a:off x="6805435" y="3147122"/>
            <a:ext cx="862909" cy="148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92" name="Group 19"/>
          <p:cNvGrpSpPr/>
          <p:nvPr/>
        </p:nvGrpSpPr>
        <p:grpSpPr>
          <a:xfrm>
            <a:off x="8193068" y="2786562"/>
            <a:ext cx="909540" cy="345198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94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241310" y="2761862"/>
            <a:ext cx="844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46,8%</a:t>
            </a:r>
          </a:p>
        </p:txBody>
      </p:sp>
      <p:sp>
        <p:nvSpPr>
          <p:cNvPr id="96" name="Rectangle 6"/>
          <p:cNvSpPr/>
          <p:nvPr/>
        </p:nvSpPr>
        <p:spPr>
          <a:xfrm>
            <a:off x="6705462" y="4054310"/>
            <a:ext cx="1766637" cy="146408"/>
          </a:xfrm>
          <a:prstGeom prst="rect">
            <a:avLst/>
          </a:prstGeom>
          <a:solidFill>
            <a:srgbClr val="C00000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98" name="Group 19"/>
          <p:cNvGrpSpPr/>
          <p:nvPr/>
        </p:nvGrpSpPr>
        <p:grpSpPr>
          <a:xfrm>
            <a:off x="7234110" y="3702160"/>
            <a:ext cx="834139" cy="322850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100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7452320" y="3688794"/>
            <a:ext cx="5879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0%</a:t>
            </a:r>
          </a:p>
        </p:txBody>
      </p:sp>
      <p:cxnSp>
        <p:nvCxnSpPr>
          <p:cNvPr id="74" name="Line"/>
          <p:cNvCxnSpPr/>
          <p:nvPr/>
        </p:nvCxnSpPr>
        <p:spPr>
          <a:xfrm flipH="1" flipV="1">
            <a:off x="2684056" y="2903685"/>
            <a:ext cx="445476" cy="11524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76" name="Line"/>
          <p:cNvCxnSpPr>
            <a:stCxn id="43" idx="1"/>
            <a:endCxn id="31" idx="5"/>
          </p:cNvCxnSpPr>
          <p:nvPr/>
        </p:nvCxnSpPr>
        <p:spPr>
          <a:xfrm flipH="1" flipV="1">
            <a:off x="2496929" y="3271393"/>
            <a:ext cx="627800" cy="55048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79" name="组合 6"/>
          <p:cNvGrpSpPr/>
          <p:nvPr/>
        </p:nvGrpSpPr>
        <p:grpSpPr>
          <a:xfrm>
            <a:off x="2505243" y="4407023"/>
            <a:ext cx="839307" cy="563781"/>
            <a:chOff x="3998315" y="3874219"/>
            <a:chExt cx="1003910" cy="802070"/>
          </a:xfrm>
        </p:grpSpPr>
        <p:grpSp>
          <p:nvGrpSpPr>
            <p:cNvPr id="80" name="组合 161"/>
            <p:cNvGrpSpPr/>
            <p:nvPr/>
          </p:nvGrpSpPr>
          <p:grpSpPr>
            <a:xfrm>
              <a:off x="4067944" y="3874219"/>
              <a:ext cx="792567" cy="802070"/>
              <a:chOff x="304800" y="673100"/>
              <a:chExt cx="3666982" cy="371095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162"/>
              <p:cNvSpPr/>
              <p:nvPr/>
            </p:nvSpPr>
            <p:spPr>
              <a:xfrm>
                <a:off x="304800" y="673100"/>
                <a:ext cx="3666982" cy="371095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163"/>
              <p:cNvSpPr/>
              <p:nvPr/>
            </p:nvSpPr>
            <p:spPr>
              <a:xfrm>
                <a:off x="392122" y="760407"/>
                <a:ext cx="3579660" cy="36236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998315" y="4118876"/>
              <a:ext cx="1003910" cy="3065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249,3</a:t>
              </a:r>
              <a:endParaRPr lang="zh-CN" altLang="en-US" sz="12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6" name="Line"/>
          <p:cNvCxnSpPr>
            <a:stCxn id="84" idx="1"/>
          </p:cNvCxnSpPr>
          <p:nvPr/>
        </p:nvCxnSpPr>
        <p:spPr>
          <a:xfrm flipH="1" flipV="1">
            <a:off x="2252841" y="3415849"/>
            <a:ext cx="407652" cy="107373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14" name="Прямоугольник 13"/>
          <p:cNvSpPr/>
          <p:nvPr/>
        </p:nvSpPr>
        <p:spPr>
          <a:xfrm>
            <a:off x="1331640" y="2945292"/>
            <a:ext cx="1173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89 532,0</a:t>
            </a:r>
          </a:p>
          <a:p>
            <a:pPr algn="ctr"/>
            <a:r>
              <a:rPr lang="ru-RU" altLang="zh-CN" sz="1400" b="1" dirty="0" smtClean="0">
                <a:solidFill>
                  <a:schemeClr val="accent4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млн. руб</a:t>
            </a:r>
            <a:r>
              <a:rPr lang="ru-RU" altLang="zh-CN" sz="1400" b="1" dirty="0">
                <a:solidFill>
                  <a:schemeClr val="accent4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400" b="1" dirty="0">
              <a:solidFill>
                <a:schemeClr val="accent4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圆角矩形 11"/>
          <p:cNvSpPr/>
          <p:nvPr/>
        </p:nvSpPr>
        <p:spPr>
          <a:xfrm>
            <a:off x="3512547" y="4456128"/>
            <a:ext cx="2416362" cy="558664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При осуществлении муниципальных </a:t>
            </a:r>
            <a:r>
              <a:rPr lang="ru-RU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закупок</a:t>
            </a:r>
            <a:endParaRPr lang="zh-CN" altLang="zh-CN" sz="1400" b="1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" name="Rectangle 6"/>
          <p:cNvSpPr/>
          <p:nvPr/>
        </p:nvSpPr>
        <p:spPr>
          <a:xfrm>
            <a:off x="6308934" y="4834514"/>
            <a:ext cx="1698268" cy="136292"/>
          </a:xfrm>
          <a:prstGeom prst="rect">
            <a:avLst/>
          </a:prstGeom>
          <a:solidFill>
            <a:srgbClr val="C00000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05" name="Rectangle 10"/>
          <p:cNvSpPr/>
          <p:nvPr/>
        </p:nvSpPr>
        <p:spPr>
          <a:xfrm>
            <a:off x="6242708" y="4828907"/>
            <a:ext cx="1182750" cy="1309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106" name="Group 19"/>
          <p:cNvGrpSpPr/>
          <p:nvPr/>
        </p:nvGrpSpPr>
        <p:grpSpPr>
          <a:xfrm>
            <a:off x="7113653" y="4372743"/>
            <a:ext cx="893552" cy="343991"/>
            <a:chOff x="3573546" y="-21864"/>
            <a:chExt cx="1100790" cy="10208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Rectangle 20"/>
            <p:cNvSpPr/>
            <p:nvPr/>
          </p:nvSpPr>
          <p:spPr>
            <a:xfrm>
              <a:off x="3573546" y="-21864"/>
              <a:ext cx="1100790" cy="58453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74,1%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Isosceles Triangle 21"/>
            <p:cNvSpPr/>
            <p:nvPr/>
          </p:nvSpPr>
          <p:spPr>
            <a:xfrm rot="10800000">
              <a:off x="3652428" y="562670"/>
              <a:ext cx="944912" cy="436288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215382" y="4477087"/>
            <a:ext cx="6758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0,1%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82375" y="-966"/>
            <a:ext cx="77940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</a:t>
            </a:r>
            <a:r>
              <a:rPr lang="ru-RU" sz="2400" b="1" dirty="0" smtClean="0">
                <a:latin typeface="Arial Black" panose="020B0A04020102020204" pitchFamily="34" charset="0"/>
              </a:rPr>
              <a:t>выявленных и устраненных нарушений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7" name="组合 3"/>
          <p:cNvGrpSpPr/>
          <p:nvPr/>
        </p:nvGrpSpPr>
        <p:grpSpPr>
          <a:xfrm>
            <a:off x="3107363" y="1666945"/>
            <a:ext cx="1197546" cy="1020400"/>
            <a:chOff x="3365242" y="483518"/>
            <a:chExt cx="909432" cy="864650"/>
          </a:xfrm>
        </p:grpSpPr>
        <p:grpSp>
          <p:nvGrpSpPr>
            <p:cNvPr id="111" name="组合 149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3" name="同心圆 1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椭圆 151"/>
              <p:cNvSpPr/>
              <p:nvPr/>
            </p:nvSpPr>
            <p:spPr>
              <a:xfrm>
                <a:off x="392111" y="760411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365242" y="782761"/>
              <a:ext cx="909432" cy="182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17 656,9</a:t>
              </a:r>
              <a:endParaRPr lang="zh-CN" altLang="en-US" sz="1400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圆角矩形 11"/>
          <p:cNvSpPr/>
          <p:nvPr/>
        </p:nvSpPr>
        <p:spPr>
          <a:xfrm>
            <a:off x="4456344" y="1795247"/>
            <a:ext cx="2128291" cy="64515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 сфере управления муниципальной </a:t>
            </a:r>
            <a:r>
              <a:rPr lang="ru-RU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собственностью</a:t>
            </a:r>
          </a:p>
        </p:txBody>
      </p:sp>
      <p:sp>
        <p:nvSpPr>
          <p:cNvPr id="117" name="Rectangle 6"/>
          <p:cNvSpPr/>
          <p:nvPr/>
        </p:nvSpPr>
        <p:spPr>
          <a:xfrm>
            <a:off x="6715094" y="2232803"/>
            <a:ext cx="1771336" cy="1362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18" name="Rectangle 10"/>
          <p:cNvSpPr/>
          <p:nvPr/>
        </p:nvSpPr>
        <p:spPr>
          <a:xfrm>
            <a:off x="6715094" y="2230436"/>
            <a:ext cx="1639140" cy="1635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119" name="Group 19"/>
          <p:cNvGrpSpPr/>
          <p:nvPr/>
        </p:nvGrpSpPr>
        <p:grpSpPr>
          <a:xfrm>
            <a:off x="7425458" y="1822685"/>
            <a:ext cx="945790" cy="355463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121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583595" y="1811754"/>
            <a:ext cx="8735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96,4%</a:t>
            </a:r>
          </a:p>
        </p:txBody>
      </p:sp>
    </p:spTree>
    <p:extLst>
      <p:ext uri="{BB962C8B-B14F-4D97-AF65-F5344CB8AC3E}">
        <p14:creationId xmlns:p14="http://schemas.microsoft.com/office/powerpoint/2010/main" val="2512875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434858" y="3880"/>
            <a:ext cx="69240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Реализация результатов мероприятий </a:t>
            </a:r>
            <a:endParaRPr lang="ru-RU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с учетом ранее проведенных)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1" y="42972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组合 21"/>
          <p:cNvGrpSpPr/>
          <p:nvPr/>
        </p:nvGrpSpPr>
        <p:grpSpPr>
          <a:xfrm rot="5400000">
            <a:off x="546836" y="709652"/>
            <a:ext cx="1296144" cy="1584176"/>
            <a:chOff x="5027106" y="2345385"/>
            <a:chExt cx="1172844" cy="902720"/>
          </a:xfrm>
        </p:grpSpPr>
        <p:grpSp>
          <p:nvGrpSpPr>
            <p:cNvPr id="113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21"/>
          <p:cNvGrpSpPr/>
          <p:nvPr/>
        </p:nvGrpSpPr>
        <p:grpSpPr>
          <a:xfrm rot="5400000">
            <a:off x="4881074" y="721064"/>
            <a:ext cx="1296144" cy="1584176"/>
            <a:chOff x="5027106" y="2345385"/>
            <a:chExt cx="1172844" cy="902720"/>
          </a:xfrm>
        </p:grpSpPr>
        <p:grpSp>
          <p:nvGrpSpPr>
            <p:cNvPr id="118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9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" name="组合 36"/>
          <p:cNvGrpSpPr/>
          <p:nvPr/>
        </p:nvGrpSpPr>
        <p:grpSpPr>
          <a:xfrm>
            <a:off x="272022" y="2164569"/>
            <a:ext cx="1954516" cy="81013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4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组合 36"/>
          <p:cNvGrpSpPr/>
          <p:nvPr/>
        </p:nvGrpSpPr>
        <p:grpSpPr>
          <a:xfrm>
            <a:off x="4537014" y="2158585"/>
            <a:ext cx="1987375" cy="83103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9" name="组合 21"/>
          <p:cNvGrpSpPr/>
          <p:nvPr/>
        </p:nvGrpSpPr>
        <p:grpSpPr>
          <a:xfrm rot="5400000">
            <a:off x="707147" y="2898855"/>
            <a:ext cx="1296144" cy="1584176"/>
            <a:chOff x="5027106" y="2345385"/>
            <a:chExt cx="1172844" cy="902720"/>
          </a:xfrm>
        </p:grpSpPr>
        <p:grpSp>
          <p:nvGrpSpPr>
            <p:cNvPr id="150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" name="组合 36"/>
          <p:cNvGrpSpPr/>
          <p:nvPr/>
        </p:nvGrpSpPr>
        <p:grpSpPr>
          <a:xfrm>
            <a:off x="256915" y="4345936"/>
            <a:ext cx="2155541" cy="65151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5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7" name="组合 21"/>
          <p:cNvGrpSpPr/>
          <p:nvPr/>
        </p:nvGrpSpPr>
        <p:grpSpPr>
          <a:xfrm rot="5400000">
            <a:off x="7040350" y="722057"/>
            <a:ext cx="1296144" cy="1584176"/>
            <a:chOff x="5027106" y="2345385"/>
            <a:chExt cx="1172844" cy="902720"/>
          </a:xfrm>
        </p:grpSpPr>
        <p:grpSp>
          <p:nvGrpSpPr>
            <p:cNvPr id="158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9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2" name="组合 36"/>
          <p:cNvGrpSpPr/>
          <p:nvPr/>
        </p:nvGrpSpPr>
        <p:grpSpPr>
          <a:xfrm>
            <a:off x="6690912" y="2200318"/>
            <a:ext cx="2170004" cy="8101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65" name="图片 2" descr="www_tuweimei_comComp_18890711_C21KKJdlT7ws9dfTExr2lZheFc6oDAEG.jpg"/>
          <p:cNvPicPr>
            <a:picLocks noGrp="1" noChangeAspect="1"/>
          </p:cNvPicPr>
          <p:nvPr isPhoto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2" b="89736" l="0" r="89844">
                        <a14:foregroundMark x1="24609" y1="16716" x2="12305" y2="36950"/>
                        <a14:foregroundMark x1="53516" y1="28739" x2="89453" y2="43109"/>
                      </a14:backgroundRemoval>
                    </a14:imgEffect>
                  </a14:imgLayer>
                </a14:imgProps>
              </a:ext>
            </a:extLst>
          </a:blip>
          <a:srcRect l="9101" t="3645" r="2772" b="9013"/>
          <a:stretch/>
        </p:blipFill>
        <p:spPr bwMode="auto">
          <a:xfrm>
            <a:off x="5003919" y="2666926"/>
            <a:ext cx="3384376" cy="243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0028" y="1061888"/>
            <a:ext cx="153281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25 950,0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млн.руб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9450" y="1092377"/>
            <a:ext cx="13509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9 749,6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581" y="2269246"/>
            <a:ext cx="190574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устранены нарушения в учете и отчетности 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(233 случая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83915" y="3234704"/>
            <a:ext cx="1086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524,3 млн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821" y="4448792"/>
            <a:ext cx="20907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включено в РМИ  ОЦИ 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(50  ед.)</a:t>
            </a:r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095893" y="1125964"/>
            <a:ext cx="11828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6 163,2 млн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3663" y="2236037"/>
            <a:ext cx="207220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 учтено 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РМИ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( 37 земельных участков)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4462" y="2236037"/>
            <a:ext cx="21043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устранены расхождения данных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РМИ и ГАБС 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949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участкам и  4 объектам недвижимости)</a:t>
            </a:r>
          </a:p>
        </p:txBody>
      </p:sp>
      <p:grpSp>
        <p:nvGrpSpPr>
          <p:cNvPr id="67" name="组合 21"/>
          <p:cNvGrpSpPr/>
          <p:nvPr/>
        </p:nvGrpSpPr>
        <p:grpSpPr>
          <a:xfrm rot="5400000">
            <a:off x="2770449" y="718425"/>
            <a:ext cx="1296144" cy="1584176"/>
            <a:chOff x="5027106" y="2345385"/>
            <a:chExt cx="1172844" cy="902720"/>
          </a:xfrm>
        </p:grpSpPr>
        <p:grpSp>
          <p:nvGrpSpPr>
            <p:cNvPr id="68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36"/>
          <p:cNvGrpSpPr/>
          <p:nvPr/>
        </p:nvGrpSpPr>
        <p:grpSpPr>
          <a:xfrm>
            <a:off x="2387527" y="2172077"/>
            <a:ext cx="1998104" cy="85880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750066" y="1048473"/>
            <a:ext cx="122943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585,9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38859" y="2192347"/>
            <a:ext cx="201328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устранены нарушения порядка использования имущества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(53 случая)</a:t>
            </a:r>
          </a:p>
          <a:p>
            <a:endParaRPr lang="ru-RU" sz="11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21"/>
          <p:cNvGrpSpPr/>
          <p:nvPr/>
        </p:nvGrpSpPr>
        <p:grpSpPr>
          <a:xfrm rot="5400000">
            <a:off x="2994111" y="2920629"/>
            <a:ext cx="1296144" cy="1584176"/>
            <a:chOff x="5027106" y="2345385"/>
            <a:chExt cx="1172844" cy="902720"/>
          </a:xfrm>
        </p:grpSpPr>
        <p:grpSp>
          <p:nvGrpSpPr>
            <p:cNvPr id="98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9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36"/>
          <p:cNvGrpSpPr/>
          <p:nvPr/>
        </p:nvGrpSpPr>
        <p:grpSpPr>
          <a:xfrm>
            <a:off x="2664923" y="4360788"/>
            <a:ext cx="1983139" cy="63666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3072557" y="3213513"/>
            <a:ext cx="11240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42 951,9 млн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721666" y="4422533"/>
            <a:ext cx="18517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величена стоимость  Казны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(по 7 965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зем.участкам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984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87624" y="15343"/>
            <a:ext cx="7649511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Реализация результатов мероприятий </a:t>
            </a:r>
            <a:endParaRPr lang="ru-RU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с учетом ранее проведенных)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5" name="Group 119"/>
          <p:cNvGrpSpPr/>
          <p:nvPr/>
        </p:nvGrpSpPr>
        <p:grpSpPr>
          <a:xfrm>
            <a:off x="395536" y="1563638"/>
            <a:ext cx="199226" cy="122367"/>
            <a:chOff x="6297613" y="1392238"/>
            <a:chExt cx="498475" cy="490537"/>
          </a:xfrm>
          <a:solidFill>
            <a:schemeClr val="bg1"/>
          </a:solidFill>
        </p:grpSpPr>
        <p:sp>
          <p:nvSpPr>
            <p:cNvPr id="67" name="Freeform 120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21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48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399563" y="1830623"/>
            <a:ext cx="6444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96" y="-7022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alf Frame 12"/>
          <p:cNvSpPr/>
          <p:nvPr/>
        </p:nvSpPr>
        <p:spPr>
          <a:xfrm rot="8097294">
            <a:off x="5508959" y="2577370"/>
            <a:ext cx="500039" cy="549505"/>
          </a:xfrm>
          <a:prstGeom prst="halfFrame">
            <a:avLst/>
          </a:prstGeom>
          <a:solidFill>
            <a:schemeClr val="tx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组合 27"/>
          <p:cNvGrpSpPr/>
          <p:nvPr/>
        </p:nvGrpSpPr>
        <p:grpSpPr>
          <a:xfrm>
            <a:off x="630395" y="892997"/>
            <a:ext cx="3863421" cy="80052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36"/>
          <p:cNvGrpSpPr/>
          <p:nvPr/>
        </p:nvGrpSpPr>
        <p:grpSpPr>
          <a:xfrm>
            <a:off x="1258117" y="1834002"/>
            <a:ext cx="4207315" cy="74469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组合 36"/>
          <p:cNvGrpSpPr/>
          <p:nvPr/>
        </p:nvGrpSpPr>
        <p:grpSpPr>
          <a:xfrm>
            <a:off x="655404" y="2743291"/>
            <a:ext cx="3484547" cy="61098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32887" y="973640"/>
            <a:ext cx="37127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устранены нарушения бюджетной классификации РФ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902,3 млн. руб. (содержание дорог в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чистоте)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10608" y="1986403"/>
            <a:ext cx="40674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возвращено денежных средств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62,7 млн.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4737" y="2827303"/>
            <a:ext cx="31721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выполнено  работ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12,3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7" b="96723" l="17009" r="85533">
                        <a14:foregroundMark x1="43500" y1="20226" x2="45650" y2="19435"/>
                        <a14:foregroundMark x1="55621" y1="12203" x2="68524" y2="11525"/>
                        <a14:foregroundMark x1="58456" y1="9831" x2="65787" y2="9040"/>
                        <a14:foregroundMark x1="36070" y1="12655" x2="22874" y2="23955"/>
                        <a14:foregroundMark x1="23754" y1="13672" x2="38123" y2="26780"/>
                        <a14:foregroundMark x1="34409" y1="26780" x2="25024" y2="39887"/>
                        <a14:foregroundMark x1="23363" y1="28023" x2="35484" y2="38192"/>
                        <a14:foregroundMark x1="38416" y1="41695" x2="21799" y2="53220"/>
                        <a14:foregroundMark x1="24633" y1="42599" x2="34506" y2="53107"/>
                        <a14:foregroundMark x1="35484" y1="55254" x2="23363" y2="67797"/>
                        <a14:foregroundMark x1="23460" y1="56949" x2="34702" y2="68362"/>
                        <a14:foregroundMark x1="35973" y1="70847" x2="23167" y2="83390"/>
                        <a14:foregroundMark x1="21994" y1="70621" x2="34115" y2="8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56" t="6933" r="15379"/>
          <a:stretch/>
        </p:blipFill>
        <p:spPr>
          <a:xfrm>
            <a:off x="6228184" y="1167851"/>
            <a:ext cx="2915816" cy="3721592"/>
          </a:xfrm>
          <a:prstGeom prst="rect">
            <a:avLst/>
          </a:prstGeom>
        </p:spPr>
      </p:pic>
      <p:grpSp>
        <p:nvGrpSpPr>
          <p:cNvPr id="27" name="组合 36"/>
          <p:cNvGrpSpPr/>
          <p:nvPr/>
        </p:nvGrpSpPr>
        <p:grpSpPr>
          <a:xfrm>
            <a:off x="630395" y="4313001"/>
            <a:ext cx="4207314" cy="74258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45646" y="4411110"/>
            <a:ext cx="401448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обеспечена результативность закупок с нарушенными сроками выполнения работ (по 16 МК)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86,5 млн.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组合 36"/>
          <p:cNvGrpSpPr/>
          <p:nvPr/>
        </p:nvGrpSpPr>
        <p:grpSpPr>
          <a:xfrm>
            <a:off x="1403648" y="3476693"/>
            <a:ext cx="4009289" cy="68090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453670" y="3575404"/>
            <a:ext cx="384317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устранены нарушения в сфере закупок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185,0 млн.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zh-CN" altLang="en-US" sz="1400" dirty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75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reeform 2"/>
          <p:cNvSpPr>
            <a:spLocks/>
          </p:cNvSpPr>
          <p:nvPr/>
        </p:nvSpPr>
        <p:spPr bwMode="auto">
          <a:xfrm>
            <a:off x="4368683" y="2179775"/>
            <a:ext cx="1967760" cy="477941"/>
          </a:xfrm>
          <a:custGeom>
            <a:avLst/>
            <a:gdLst>
              <a:gd name="T0" fmla="*/ 2147483646 w 1764"/>
              <a:gd name="T1" fmla="*/ 2147483646 h 416"/>
              <a:gd name="T2" fmla="*/ 2147483646 w 1764"/>
              <a:gd name="T3" fmla="*/ 2147483646 h 416"/>
              <a:gd name="T4" fmla="*/ 2147483646 w 1764"/>
              <a:gd name="T5" fmla="*/ 2147483646 h 416"/>
              <a:gd name="T6" fmla="*/ 2147483646 w 1764"/>
              <a:gd name="T7" fmla="*/ 2147483646 h 416"/>
              <a:gd name="T8" fmla="*/ 2147483646 w 1764"/>
              <a:gd name="T9" fmla="*/ 2147483646 h 416"/>
              <a:gd name="T10" fmla="*/ 2147483646 w 1764"/>
              <a:gd name="T11" fmla="*/ 2147483646 h 416"/>
              <a:gd name="T12" fmla="*/ 2147483646 w 1764"/>
              <a:gd name="T13" fmla="*/ 2147483646 h 416"/>
              <a:gd name="T14" fmla="*/ 2147483646 w 1764"/>
              <a:gd name="T15" fmla="*/ 2147483646 h 416"/>
              <a:gd name="T16" fmla="*/ 2147483646 w 1764"/>
              <a:gd name="T17" fmla="*/ 2147483646 h 416"/>
              <a:gd name="T18" fmla="*/ 2147483646 w 1764"/>
              <a:gd name="T19" fmla="*/ 2147483646 h 416"/>
              <a:gd name="T20" fmla="*/ 2147483646 w 1764"/>
              <a:gd name="T21" fmla="*/ 2147483646 h 416"/>
              <a:gd name="T22" fmla="*/ 2147483646 w 1764"/>
              <a:gd name="T23" fmla="*/ 2147483646 h 416"/>
              <a:gd name="T24" fmla="*/ 2147483646 w 1764"/>
              <a:gd name="T25" fmla="*/ 2147483646 h 416"/>
              <a:gd name="T26" fmla="*/ 2147483646 w 1764"/>
              <a:gd name="T27" fmla="*/ 2147483646 h 416"/>
              <a:gd name="T28" fmla="*/ 2147483646 w 1764"/>
              <a:gd name="T29" fmla="*/ 0 h 416"/>
              <a:gd name="T30" fmla="*/ 2147483646 w 1764"/>
              <a:gd name="T31" fmla="*/ 2147483646 h 416"/>
              <a:gd name="T32" fmla="*/ 2147483646 w 1764"/>
              <a:gd name="T33" fmla="*/ 2147483646 h 416"/>
              <a:gd name="T34" fmla="*/ 2147483646 w 1764"/>
              <a:gd name="T35" fmla="*/ 2147483646 h 416"/>
              <a:gd name="T36" fmla="*/ 2147483646 w 1764"/>
              <a:gd name="T37" fmla="*/ 2147483646 h 416"/>
              <a:gd name="T38" fmla="*/ 2147483646 w 1764"/>
              <a:gd name="T39" fmla="*/ 2147483646 h 416"/>
              <a:gd name="T40" fmla="*/ 2147483646 w 1764"/>
              <a:gd name="T41" fmla="*/ 2147483646 h 416"/>
              <a:gd name="T42" fmla="*/ 2147483646 w 1764"/>
              <a:gd name="T43" fmla="*/ 2147483646 h 416"/>
              <a:gd name="T44" fmla="*/ 2147483646 w 1764"/>
              <a:gd name="T45" fmla="*/ 2147483646 h 416"/>
              <a:gd name="T46" fmla="*/ 2147483646 w 1764"/>
              <a:gd name="T47" fmla="*/ 2147483646 h 416"/>
              <a:gd name="T48" fmla="*/ 2147483646 w 1764"/>
              <a:gd name="T49" fmla="*/ 2147483646 h 416"/>
              <a:gd name="T50" fmla="*/ 2147483646 w 1764"/>
              <a:gd name="T51" fmla="*/ 2147483646 h 416"/>
              <a:gd name="T52" fmla="*/ 2147483646 w 1764"/>
              <a:gd name="T53" fmla="*/ 2147483646 h 416"/>
              <a:gd name="T54" fmla="*/ 2147483646 w 1764"/>
              <a:gd name="T55" fmla="*/ 2147483646 h 416"/>
              <a:gd name="T56" fmla="*/ 2147483646 w 1764"/>
              <a:gd name="T57" fmla="*/ 2147483646 h 416"/>
              <a:gd name="T58" fmla="*/ 2147483646 w 1764"/>
              <a:gd name="T59" fmla="*/ 2147483646 h 416"/>
              <a:gd name="T60" fmla="*/ 2147483646 w 1764"/>
              <a:gd name="T61" fmla="*/ 2147483646 h 416"/>
              <a:gd name="T62" fmla="*/ 2147483646 w 1764"/>
              <a:gd name="T63" fmla="*/ 2147483646 h 416"/>
              <a:gd name="T64" fmla="*/ 2147483646 w 1764"/>
              <a:gd name="T65" fmla="*/ 2147483646 h 416"/>
              <a:gd name="T66" fmla="*/ 2147483646 w 1764"/>
              <a:gd name="T67" fmla="*/ 2147483646 h 4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4"/>
              <a:gd name="T103" fmla="*/ 0 h 416"/>
              <a:gd name="T104" fmla="*/ 1764 w 1764"/>
              <a:gd name="T105" fmla="*/ 416 h 4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4" h="416">
                <a:moveTo>
                  <a:pt x="1537" y="279"/>
                </a:moveTo>
                <a:lnTo>
                  <a:pt x="1493" y="286"/>
                </a:lnTo>
                <a:lnTo>
                  <a:pt x="1386" y="297"/>
                </a:lnTo>
                <a:lnTo>
                  <a:pt x="1273" y="307"/>
                </a:lnTo>
                <a:lnTo>
                  <a:pt x="1155" y="314"/>
                </a:lnTo>
                <a:lnTo>
                  <a:pt x="1034" y="316"/>
                </a:lnTo>
                <a:lnTo>
                  <a:pt x="989" y="316"/>
                </a:lnTo>
                <a:lnTo>
                  <a:pt x="919" y="316"/>
                </a:lnTo>
                <a:lnTo>
                  <a:pt x="805" y="312"/>
                </a:lnTo>
                <a:lnTo>
                  <a:pt x="699" y="305"/>
                </a:lnTo>
                <a:lnTo>
                  <a:pt x="597" y="295"/>
                </a:lnTo>
                <a:lnTo>
                  <a:pt x="503" y="281"/>
                </a:lnTo>
                <a:lnTo>
                  <a:pt x="439" y="271"/>
                </a:lnTo>
                <a:lnTo>
                  <a:pt x="418" y="267"/>
                </a:lnTo>
                <a:lnTo>
                  <a:pt x="342" y="250"/>
                </a:lnTo>
                <a:lnTo>
                  <a:pt x="279" y="231"/>
                </a:lnTo>
                <a:lnTo>
                  <a:pt x="257" y="224"/>
                </a:lnTo>
                <a:lnTo>
                  <a:pt x="224" y="210"/>
                </a:lnTo>
                <a:lnTo>
                  <a:pt x="182" y="189"/>
                </a:lnTo>
                <a:lnTo>
                  <a:pt x="153" y="168"/>
                </a:lnTo>
                <a:lnTo>
                  <a:pt x="139" y="146"/>
                </a:lnTo>
                <a:lnTo>
                  <a:pt x="137" y="144"/>
                </a:lnTo>
                <a:lnTo>
                  <a:pt x="132" y="120"/>
                </a:lnTo>
                <a:lnTo>
                  <a:pt x="142" y="97"/>
                </a:lnTo>
                <a:lnTo>
                  <a:pt x="158" y="78"/>
                </a:lnTo>
                <a:lnTo>
                  <a:pt x="160" y="75"/>
                </a:lnTo>
                <a:lnTo>
                  <a:pt x="189" y="54"/>
                </a:lnTo>
                <a:lnTo>
                  <a:pt x="227" y="35"/>
                </a:lnTo>
                <a:lnTo>
                  <a:pt x="274" y="16"/>
                </a:lnTo>
                <a:lnTo>
                  <a:pt x="326" y="0"/>
                </a:lnTo>
                <a:lnTo>
                  <a:pt x="314" y="2"/>
                </a:lnTo>
                <a:lnTo>
                  <a:pt x="302" y="5"/>
                </a:lnTo>
                <a:lnTo>
                  <a:pt x="293" y="7"/>
                </a:lnTo>
                <a:lnTo>
                  <a:pt x="281" y="9"/>
                </a:lnTo>
                <a:lnTo>
                  <a:pt x="269" y="14"/>
                </a:lnTo>
                <a:lnTo>
                  <a:pt x="257" y="16"/>
                </a:lnTo>
                <a:lnTo>
                  <a:pt x="248" y="19"/>
                </a:lnTo>
                <a:lnTo>
                  <a:pt x="182" y="40"/>
                </a:lnTo>
                <a:lnTo>
                  <a:pt x="123" y="64"/>
                </a:lnTo>
                <a:lnTo>
                  <a:pt x="99" y="75"/>
                </a:lnTo>
                <a:lnTo>
                  <a:pt x="75" y="87"/>
                </a:lnTo>
                <a:lnTo>
                  <a:pt x="38" y="113"/>
                </a:lnTo>
                <a:lnTo>
                  <a:pt x="12" y="139"/>
                </a:lnTo>
                <a:lnTo>
                  <a:pt x="7" y="149"/>
                </a:lnTo>
                <a:lnTo>
                  <a:pt x="0" y="168"/>
                </a:lnTo>
                <a:lnTo>
                  <a:pt x="2" y="196"/>
                </a:lnTo>
                <a:lnTo>
                  <a:pt x="19" y="227"/>
                </a:lnTo>
                <a:lnTo>
                  <a:pt x="42" y="248"/>
                </a:lnTo>
                <a:lnTo>
                  <a:pt x="52" y="255"/>
                </a:lnTo>
                <a:lnTo>
                  <a:pt x="99" y="281"/>
                </a:lnTo>
                <a:lnTo>
                  <a:pt x="163" y="307"/>
                </a:lnTo>
                <a:lnTo>
                  <a:pt x="205" y="321"/>
                </a:lnTo>
                <a:lnTo>
                  <a:pt x="241" y="331"/>
                </a:lnTo>
                <a:lnTo>
                  <a:pt x="331" y="352"/>
                </a:lnTo>
                <a:lnTo>
                  <a:pt x="432" y="371"/>
                </a:lnTo>
                <a:lnTo>
                  <a:pt x="545" y="387"/>
                </a:lnTo>
                <a:lnTo>
                  <a:pt x="671" y="399"/>
                </a:lnTo>
                <a:lnTo>
                  <a:pt x="801" y="409"/>
                </a:lnTo>
                <a:lnTo>
                  <a:pt x="933" y="413"/>
                </a:lnTo>
                <a:lnTo>
                  <a:pt x="940" y="413"/>
                </a:lnTo>
                <a:lnTo>
                  <a:pt x="1082" y="416"/>
                </a:lnTo>
                <a:lnTo>
                  <a:pt x="1226" y="411"/>
                </a:lnTo>
                <a:lnTo>
                  <a:pt x="1370" y="404"/>
                </a:lnTo>
                <a:lnTo>
                  <a:pt x="1507" y="392"/>
                </a:lnTo>
                <a:lnTo>
                  <a:pt x="1634" y="375"/>
                </a:lnTo>
                <a:lnTo>
                  <a:pt x="1750" y="359"/>
                </a:lnTo>
                <a:lnTo>
                  <a:pt x="1764" y="354"/>
                </a:lnTo>
                <a:lnTo>
                  <a:pt x="1537" y="279"/>
                </a:lnTo>
                <a:close/>
              </a:path>
            </a:pathLst>
          </a:custGeom>
          <a:gradFill rotWithShape="1">
            <a:gsLst>
              <a:gs pos="0">
                <a:srgbClr val="CFCFCF">
                  <a:alpha val="18999"/>
                </a:srgbClr>
              </a:gs>
              <a:gs pos="100000">
                <a:srgbClr val="7A7A7A">
                  <a:alpha val="37999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6" name="Group 3"/>
          <p:cNvGrpSpPr>
            <a:grpSpLocks/>
          </p:cNvGrpSpPr>
          <p:nvPr/>
        </p:nvGrpSpPr>
        <p:grpSpPr bwMode="auto">
          <a:xfrm rot="21213041">
            <a:off x="4100518" y="718744"/>
            <a:ext cx="2538972" cy="2000657"/>
            <a:chOff x="1476" y="1569"/>
            <a:chExt cx="2986" cy="2537"/>
          </a:xfrm>
        </p:grpSpPr>
        <p:sp>
          <p:nvSpPr>
            <p:cNvPr id="97" name="Freeform 4"/>
            <p:cNvSpPr>
              <a:spLocks/>
            </p:cNvSpPr>
            <p:nvPr/>
          </p:nvSpPr>
          <p:spPr bwMode="auto">
            <a:xfrm>
              <a:off x="2497" y="1588"/>
              <a:ext cx="840" cy="321"/>
            </a:xfrm>
            <a:custGeom>
              <a:avLst/>
              <a:gdLst>
                <a:gd name="T0" fmla="*/ 822 w 840"/>
                <a:gd name="T1" fmla="*/ 310 h 321"/>
                <a:gd name="T2" fmla="*/ 800 w 840"/>
                <a:gd name="T3" fmla="*/ 298 h 321"/>
                <a:gd name="T4" fmla="*/ 781 w 840"/>
                <a:gd name="T5" fmla="*/ 286 h 321"/>
                <a:gd name="T6" fmla="*/ 760 w 840"/>
                <a:gd name="T7" fmla="*/ 274 h 321"/>
                <a:gd name="T8" fmla="*/ 741 w 840"/>
                <a:gd name="T9" fmla="*/ 262 h 321"/>
                <a:gd name="T10" fmla="*/ 720 w 840"/>
                <a:gd name="T11" fmla="*/ 253 h 321"/>
                <a:gd name="T12" fmla="*/ 699 w 840"/>
                <a:gd name="T13" fmla="*/ 241 h 321"/>
                <a:gd name="T14" fmla="*/ 562 w 840"/>
                <a:gd name="T15" fmla="*/ 175 h 321"/>
                <a:gd name="T16" fmla="*/ 425 w 840"/>
                <a:gd name="T17" fmla="*/ 116 h 321"/>
                <a:gd name="T18" fmla="*/ 349 w 840"/>
                <a:gd name="T19" fmla="*/ 90 h 321"/>
                <a:gd name="T20" fmla="*/ 283 w 840"/>
                <a:gd name="T21" fmla="*/ 69 h 321"/>
                <a:gd name="T22" fmla="*/ 141 w 840"/>
                <a:gd name="T23" fmla="*/ 28 h 321"/>
                <a:gd name="T24" fmla="*/ 0 w 840"/>
                <a:gd name="T25" fmla="*/ 0 h 321"/>
                <a:gd name="T26" fmla="*/ 21 w 840"/>
                <a:gd name="T27" fmla="*/ 116 h 321"/>
                <a:gd name="T28" fmla="*/ 40 w 840"/>
                <a:gd name="T29" fmla="*/ 116 h 321"/>
                <a:gd name="T30" fmla="*/ 151 w 840"/>
                <a:gd name="T31" fmla="*/ 116 h 321"/>
                <a:gd name="T32" fmla="*/ 264 w 840"/>
                <a:gd name="T33" fmla="*/ 128 h 321"/>
                <a:gd name="T34" fmla="*/ 361 w 840"/>
                <a:gd name="T35" fmla="*/ 144 h 321"/>
                <a:gd name="T36" fmla="*/ 380 w 840"/>
                <a:gd name="T37" fmla="*/ 149 h 321"/>
                <a:gd name="T38" fmla="*/ 496 w 840"/>
                <a:gd name="T39" fmla="*/ 180 h 321"/>
                <a:gd name="T40" fmla="*/ 611 w 840"/>
                <a:gd name="T41" fmla="*/ 220 h 321"/>
                <a:gd name="T42" fmla="*/ 727 w 840"/>
                <a:gd name="T43" fmla="*/ 267 h 321"/>
                <a:gd name="T44" fmla="*/ 840 w 840"/>
                <a:gd name="T45" fmla="*/ 321 h 321"/>
                <a:gd name="T46" fmla="*/ 822 w 840"/>
                <a:gd name="T47" fmla="*/ 310 h 3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321"/>
                <a:gd name="T74" fmla="*/ 840 w 840"/>
                <a:gd name="T75" fmla="*/ 321 h 3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321">
                  <a:moveTo>
                    <a:pt x="822" y="310"/>
                  </a:moveTo>
                  <a:lnTo>
                    <a:pt x="800" y="298"/>
                  </a:lnTo>
                  <a:lnTo>
                    <a:pt x="781" y="286"/>
                  </a:lnTo>
                  <a:lnTo>
                    <a:pt x="760" y="274"/>
                  </a:lnTo>
                  <a:lnTo>
                    <a:pt x="741" y="262"/>
                  </a:lnTo>
                  <a:lnTo>
                    <a:pt x="720" y="253"/>
                  </a:lnTo>
                  <a:lnTo>
                    <a:pt x="699" y="241"/>
                  </a:lnTo>
                  <a:lnTo>
                    <a:pt x="562" y="175"/>
                  </a:lnTo>
                  <a:lnTo>
                    <a:pt x="425" y="116"/>
                  </a:lnTo>
                  <a:lnTo>
                    <a:pt x="349" y="90"/>
                  </a:lnTo>
                  <a:lnTo>
                    <a:pt x="283" y="69"/>
                  </a:lnTo>
                  <a:lnTo>
                    <a:pt x="141" y="28"/>
                  </a:lnTo>
                  <a:lnTo>
                    <a:pt x="0" y="0"/>
                  </a:lnTo>
                  <a:lnTo>
                    <a:pt x="21" y="116"/>
                  </a:lnTo>
                  <a:lnTo>
                    <a:pt x="40" y="116"/>
                  </a:lnTo>
                  <a:lnTo>
                    <a:pt x="151" y="116"/>
                  </a:lnTo>
                  <a:lnTo>
                    <a:pt x="264" y="128"/>
                  </a:lnTo>
                  <a:lnTo>
                    <a:pt x="361" y="144"/>
                  </a:lnTo>
                  <a:lnTo>
                    <a:pt x="380" y="149"/>
                  </a:lnTo>
                  <a:lnTo>
                    <a:pt x="496" y="180"/>
                  </a:lnTo>
                  <a:lnTo>
                    <a:pt x="611" y="220"/>
                  </a:lnTo>
                  <a:lnTo>
                    <a:pt x="727" y="267"/>
                  </a:lnTo>
                  <a:lnTo>
                    <a:pt x="840" y="321"/>
                  </a:lnTo>
                  <a:lnTo>
                    <a:pt x="822" y="310"/>
                  </a:lnTo>
                  <a:close/>
                </a:path>
              </a:pathLst>
            </a:custGeom>
            <a:gradFill rotWithShape="1">
              <a:gsLst>
                <a:gs pos="0">
                  <a:srgbClr val="696969"/>
                </a:gs>
                <a:gs pos="100000">
                  <a:srgbClr val="FFFFFF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748" y="1569"/>
              <a:ext cx="770" cy="402"/>
            </a:xfrm>
            <a:custGeom>
              <a:avLst/>
              <a:gdLst>
                <a:gd name="T0" fmla="*/ 749 w 770"/>
                <a:gd name="T1" fmla="*/ 19 h 402"/>
                <a:gd name="T2" fmla="*/ 701 w 770"/>
                <a:gd name="T3" fmla="*/ 14 h 402"/>
                <a:gd name="T4" fmla="*/ 609 w 770"/>
                <a:gd name="T5" fmla="*/ 2 h 402"/>
                <a:gd name="T6" fmla="*/ 470 w 770"/>
                <a:gd name="T7" fmla="*/ 0 h 402"/>
                <a:gd name="T8" fmla="*/ 335 w 770"/>
                <a:gd name="T9" fmla="*/ 12 h 402"/>
                <a:gd name="T10" fmla="*/ 246 w 770"/>
                <a:gd name="T11" fmla="*/ 31 h 402"/>
                <a:gd name="T12" fmla="*/ 212 w 770"/>
                <a:gd name="T13" fmla="*/ 38 h 402"/>
                <a:gd name="T14" fmla="*/ 99 w 770"/>
                <a:gd name="T15" fmla="*/ 76 h 402"/>
                <a:gd name="T16" fmla="*/ 0 w 770"/>
                <a:gd name="T17" fmla="*/ 130 h 402"/>
                <a:gd name="T18" fmla="*/ 290 w 770"/>
                <a:gd name="T19" fmla="*/ 402 h 402"/>
                <a:gd name="T20" fmla="*/ 300 w 770"/>
                <a:gd name="T21" fmla="*/ 383 h 402"/>
                <a:gd name="T22" fmla="*/ 352 w 770"/>
                <a:gd name="T23" fmla="*/ 312 h 402"/>
                <a:gd name="T24" fmla="*/ 416 w 770"/>
                <a:gd name="T25" fmla="*/ 253 h 402"/>
                <a:gd name="T26" fmla="*/ 446 w 770"/>
                <a:gd name="T27" fmla="*/ 234 h 402"/>
                <a:gd name="T28" fmla="*/ 494 w 770"/>
                <a:gd name="T29" fmla="*/ 206 h 402"/>
                <a:gd name="T30" fmla="*/ 581 w 770"/>
                <a:gd name="T31" fmla="*/ 170 h 402"/>
                <a:gd name="T32" fmla="*/ 680 w 770"/>
                <a:gd name="T33" fmla="*/ 147 h 402"/>
                <a:gd name="T34" fmla="*/ 770 w 770"/>
                <a:gd name="T35" fmla="*/ 135 h 402"/>
                <a:gd name="T36" fmla="*/ 749 w 770"/>
                <a:gd name="T37" fmla="*/ 19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0"/>
                <a:gd name="T58" fmla="*/ 0 h 402"/>
                <a:gd name="T59" fmla="*/ 770 w 770"/>
                <a:gd name="T60" fmla="*/ 402 h 4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0" h="402">
                  <a:moveTo>
                    <a:pt x="749" y="19"/>
                  </a:moveTo>
                  <a:lnTo>
                    <a:pt x="701" y="14"/>
                  </a:lnTo>
                  <a:lnTo>
                    <a:pt x="609" y="2"/>
                  </a:lnTo>
                  <a:lnTo>
                    <a:pt x="470" y="0"/>
                  </a:lnTo>
                  <a:lnTo>
                    <a:pt x="335" y="12"/>
                  </a:lnTo>
                  <a:lnTo>
                    <a:pt x="246" y="31"/>
                  </a:lnTo>
                  <a:lnTo>
                    <a:pt x="212" y="38"/>
                  </a:lnTo>
                  <a:lnTo>
                    <a:pt x="99" y="76"/>
                  </a:lnTo>
                  <a:lnTo>
                    <a:pt x="0" y="130"/>
                  </a:lnTo>
                  <a:lnTo>
                    <a:pt x="290" y="402"/>
                  </a:lnTo>
                  <a:lnTo>
                    <a:pt x="300" y="383"/>
                  </a:lnTo>
                  <a:lnTo>
                    <a:pt x="352" y="312"/>
                  </a:lnTo>
                  <a:lnTo>
                    <a:pt x="416" y="253"/>
                  </a:lnTo>
                  <a:lnTo>
                    <a:pt x="446" y="234"/>
                  </a:lnTo>
                  <a:lnTo>
                    <a:pt x="494" y="206"/>
                  </a:lnTo>
                  <a:lnTo>
                    <a:pt x="581" y="170"/>
                  </a:lnTo>
                  <a:lnTo>
                    <a:pt x="680" y="147"/>
                  </a:lnTo>
                  <a:lnTo>
                    <a:pt x="770" y="135"/>
                  </a:lnTo>
                  <a:lnTo>
                    <a:pt x="749" y="19"/>
                  </a:lnTo>
                  <a:close/>
                </a:path>
              </a:pathLst>
            </a:custGeom>
            <a:gradFill rotWithShape="1">
              <a:gsLst>
                <a:gs pos="0">
                  <a:srgbClr val="B80000"/>
                </a:gs>
                <a:gs pos="100000">
                  <a:srgbClr val="FF1111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4129" y="3239"/>
              <a:ext cx="333" cy="667"/>
            </a:xfrm>
            <a:custGeom>
              <a:avLst/>
              <a:gdLst>
                <a:gd name="T0" fmla="*/ 328 w 333"/>
                <a:gd name="T1" fmla="*/ 126 h 667"/>
                <a:gd name="T2" fmla="*/ 328 w 333"/>
                <a:gd name="T3" fmla="*/ 109 h 667"/>
                <a:gd name="T4" fmla="*/ 326 w 333"/>
                <a:gd name="T5" fmla="*/ 90 h 667"/>
                <a:gd name="T6" fmla="*/ 323 w 333"/>
                <a:gd name="T7" fmla="*/ 71 h 667"/>
                <a:gd name="T8" fmla="*/ 318 w 333"/>
                <a:gd name="T9" fmla="*/ 55 h 667"/>
                <a:gd name="T10" fmla="*/ 316 w 333"/>
                <a:gd name="T11" fmla="*/ 36 h 667"/>
                <a:gd name="T12" fmla="*/ 314 w 333"/>
                <a:gd name="T13" fmla="*/ 17 h 667"/>
                <a:gd name="T14" fmla="*/ 309 w 333"/>
                <a:gd name="T15" fmla="*/ 0 h 667"/>
                <a:gd name="T16" fmla="*/ 309 w 333"/>
                <a:gd name="T17" fmla="*/ 92 h 667"/>
                <a:gd name="T18" fmla="*/ 297 w 333"/>
                <a:gd name="T19" fmla="*/ 182 h 667"/>
                <a:gd name="T20" fmla="*/ 271 w 333"/>
                <a:gd name="T21" fmla="*/ 265 h 667"/>
                <a:gd name="T22" fmla="*/ 229 w 333"/>
                <a:gd name="T23" fmla="*/ 341 h 667"/>
                <a:gd name="T24" fmla="*/ 224 w 333"/>
                <a:gd name="T25" fmla="*/ 345 h 667"/>
                <a:gd name="T26" fmla="*/ 172 w 333"/>
                <a:gd name="T27" fmla="*/ 409 h 667"/>
                <a:gd name="T28" fmla="*/ 99 w 333"/>
                <a:gd name="T29" fmla="*/ 466 h 667"/>
                <a:gd name="T30" fmla="*/ 9 w 333"/>
                <a:gd name="T31" fmla="*/ 513 h 667"/>
                <a:gd name="T32" fmla="*/ 0 w 333"/>
                <a:gd name="T33" fmla="*/ 518 h 667"/>
                <a:gd name="T34" fmla="*/ 148 w 333"/>
                <a:gd name="T35" fmla="*/ 667 h 667"/>
                <a:gd name="T36" fmla="*/ 172 w 333"/>
                <a:gd name="T37" fmla="*/ 645 h 667"/>
                <a:gd name="T38" fmla="*/ 241 w 333"/>
                <a:gd name="T39" fmla="*/ 556 h 667"/>
                <a:gd name="T40" fmla="*/ 288 w 333"/>
                <a:gd name="T41" fmla="*/ 459 h 667"/>
                <a:gd name="T42" fmla="*/ 304 w 333"/>
                <a:gd name="T43" fmla="*/ 402 h 667"/>
                <a:gd name="T44" fmla="*/ 318 w 333"/>
                <a:gd name="T45" fmla="*/ 352 h 667"/>
                <a:gd name="T46" fmla="*/ 333 w 333"/>
                <a:gd name="T47" fmla="*/ 241 h 667"/>
                <a:gd name="T48" fmla="*/ 328 w 333"/>
                <a:gd name="T49" fmla="*/ 126 h 6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3"/>
                <a:gd name="T76" fmla="*/ 0 h 667"/>
                <a:gd name="T77" fmla="*/ 333 w 333"/>
                <a:gd name="T78" fmla="*/ 667 h 6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3" h="667">
                  <a:moveTo>
                    <a:pt x="328" y="126"/>
                  </a:moveTo>
                  <a:lnTo>
                    <a:pt x="328" y="109"/>
                  </a:lnTo>
                  <a:lnTo>
                    <a:pt x="326" y="90"/>
                  </a:lnTo>
                  <a:lnTo>
                    <a:pt x="323" y="71"/>
                  </a:lnTo>
                  <a:lnTo>
                    <a:pt x="318" y="55"/>
                  </a:lnTo>
                  <a:lnTo>
                    <a:pt x="316" y="36"/>
                  </a:lnTo>
                  <a:lnTo>
                    <a:pt x="314" y="17"/>
                  </a:lnTo>
                  <a:lnTo>
                    <a:pt x="309" y="0"/>
                  </a:lnTo>
                  <a:lnTo>
                    <a:pt x="309" y="92"/>
                  </a:lnTo>
                  <a:lnTo>
                    <a:pt x="297" y="182"/>
                  </a:lnTo>
                  <a:lnTo>
                    <a:pt x="271" y="265"/>
                  </a:lnTo>
                  <a:lnTo>
                    <a:pt x="229" y="341"/>
                  </a:lnTo>
                  <a:lnTo>
                    <a:pt x="224" y="345"/>
                  </a:lnTo>
                  <a:lnTo>
                    <a:pt x="172" y="409"/>
                  </a:lnTo>
                  <a:lnTo>
                    <a:pt x="99" y="466"/>
                  </a:lnTo>
                  <a:lnTo>
                    <a:pt x="9" y="513"/>
                  </a:lnTo>
                  <a:lnTo>
                    <a:pt x="0" y="518"/>
                  </a:lnTo>
                  <a:lnTo>
                    <a:pt x="148" y="667"/>
                  </a:lnTo>
                  <a:lnTo>
                    <a:pt x="172" y="645"/>
                  </a:lnTo>
                  <a:lnTo>
                    <a:pt x="241" y="556"/>
                  </a:lnTo>
                  <a:lnTo>
                    <a:pt x="288" y="459"/>
                  </a:lnTo>
                  <a:lnTo>
                    <a:pt x="304" y="402"/>
                  </a:lnTo>
                  <a:lnTo>
                    <a:pt x="318" y="352"/>
                  </a:lnTo>
                  <a:lnTo>
                    <a:pt x="333" y="241"/>
                  </a:lnTo>
                  <a:lnTo>
                    <a:pt x="328" y="12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1476" y="1699"/>
              <a:ext cx="567" cy="841"/>
            </a:xfrm>
            <a:custGeom>
              <a:avLst/>
              <a:gdLst>
                <a:gd name="T0" fmla="*/ 539 w 567"/>
                <a:gd name="T1" fmla="*/ 763 h 841"/>
                <a:gd name="T2" fmla="*/ 510 w 567"/>
                <a:gd name="T3" fmla="*/ 643 h 841"/>
                <a:gd name="T4" fmla="*/ 501 w 567"/>
                <a:gd name="T5" fmla="*/ 529 h 841"/>
                <a:gd name="T6" fmla="*/ 508 w 567"/>
                <a:gd name="T7" fmla="*/ 428 h 841"/>
                <a:gd name="T8" fmla="*/ 532 w 567"/>
                <a:gd name="T9" fmla="*/ 336 h 841"/>
                <a:gd name="T10" fmla="*/ 562 w 567"/>
                <a:gd name="T11" fmla="*/ 272 h 841"/>
                <a:gd name="T12" fmla="*/ 272 w 567"/>
                <a:gd name="T13" fmla="*/ 0 h 841"/>
                <a:gd name="T14" fmla="*/ 225 w 567"/>
                <a:gd name="T15" fmla="*/ 38 h 841"/>
                <a:gd name="T16" fmla="*/ 184 w 567"/>
                <a:gd name="T17" fmla="*/ 69 h 841"/>
                <a:gd name="T18" fmla="*/ 114 w 567"/>
                <a:gd name="T19" fmla="*/ 151 h 841"/>
                <a:gd name="T20" fmla="*/ 57 w 567"/>
                <a:gd name="T21" fmla="*/ 248 h 841"/>
                <a:gd name="T22" fmla="*/ 19 w 567"/>
                <a:gd name="T23" fmla="*/ 359 h 841"/>
                <a:gd name="T24" fmla="*/ 0 w 567"/>
                <a:gd name="T25" fmla="*/ 482 h 841"/>
                <a:gd name="T26" fmla="*/ 5 w 567"/>
                <a:gd name="T27" fmla="*/ 619 h 841"/>
                <a:gd name="T28" fmla="*/ 29 w 567"/>
                <a:gd name="T29" fmla="*/ 758 h 841"/>
                <a:gd name="T30" fmla="*/ 567 w 567"/>
                <a:gd name="T31" fmla="*/ 841 h 841"/>
                <a:gd name="T32" fmla="*/ 539 w 567"/>
                <a:gd name="T33" fmla="*/ 763 h 8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7"/>
                <a:gd name="T52" fmla="*/ 0 h 841"/>
                <a:gd name="T53" fmla="*/ 567 w 567"/>
                <a:gd name="T54" fmla="*/ 841 h 8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7" h="841">
                  <a:moveTo>
                    <a:pt x="539" y="763"/>
                  </a:moveTo>
                  <a:lnTo>
                    <a:pt x="510" y="643"/>
                  </a:lnTo>
                  <a:lnTo>
                    <a:pt x="501" y="529"/>
                  </a:lnTo>
                  <a:lnTo>
                    <a:pt x="508" y="428"/>
                  </a:lnTo>
                  <a:lnTo>
                    <a:pt x="532" y="336"/>
                  </a:lnTo>
                  <a:lnTo>
                    <a:pt x="562" y="272"/>
                  </a:lnTo>
                  <a:lnTo>
                    <a:pt x="272" y="0"/>
                  </a:lnTo>
                  <a:lnTo>
                    <a:pt x="225" y="38"/>
                  </a:lnTo>
                  <a:lnTo>
                    <a:pt x="184" y="69"/>
                  </a:lnTo>
                  <a:lnTo>
                    <a:pt x="114" y="151"/>
                  </a:lnTo>
                  <a:lnTo>
                    <a:pt x="57" y="248"/>
                  </a:lnTo>
                  <a:lnTo>
                    <a:pt x="19" y="359"/>
                  </a:lnTo>
                  <a:lnTo>
                    <a:pt x="0" y="482"/>
                  </a:lnTo>
                  <a:lnTo>
                    <a:pt x="5" y="619"/>
                  </a:lnTo>
                  <a:lnTo>
                    <a:pt x="29" y="758"/>
                  </a:lnTo>
                  <a:lnTo>
                    <a:pt x="567" y="841"/>
                  </a:lnTo>
                  <a:lnTo>
                    <a:pt x="539" y="763"/>
                  </a:lnTo>
                  <a:close/>
                </a:path>
              </a:pathLst>
            </a:custGeom>
            <a:gradFill rotWithShape="1">
              <a:gsLst>
                <a:gs pos="0">
                  <a:srgbClr val="E60000"/>
                </a:gs>
                <a:gs pos="100000">
                  <a:srgbClr val="A40000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3314" y="3702"/>
              <a:ext cx="963" cy="404"/>
            </a:xfrm>
            <a:custGeom>
              <a:avLst/>
              <a:gdLst>
                <a:gd name="T0" fmla="*/ 815 w 963"/>
                <a:gd name="T1" fmla="*/ 55 h 404"/>
                <a:gd name="T2" fmla="*/ 715 w 963"/>
                <a:gd name="T3" fmla="*/ 85 h 404"/>
                <a:gd name="T4" fmla="*/ 595 w 963"/>
                <a:gd name="T5" fmla="*/ 102 h 404"/>
                <a:gd name="T6" fmla="*/ 465 w 963"/>
                <a:gd name="T7" fmla="*/ 104 h 404"/>
                <a:gd name="T8" fmla="*/ 392 w 963"/>
                <a:gd name="T9" fmla="*/ 97 h 404"/>
                <a:gd name="T10" fmla="*/ 326 w 963"/>
                <a:gd name="T11" fmla="*/ 90 h 404"/>
                <a:gd name="T12" fmla="*/ 177 w 963"/>
                <a:gd name="T13" fmla="*/ 59 h 404"/>
                <a:gd name="T14" fmla="*/ 26 w 963"/>
                <a:gd name="T15" fmla="*/ 12 h 404"/>
                <a:gd name="T16" fmla="*/ 0 w 963"/>
                <a:gd name="T17" fmla="*/ 0 h 404"/>
                <a:gd name="T18" fmla="*/ 85 w 963"/>
                <a:gd name="T19" fmla="*/ 376 h 404"/>
                <a:gd name="T20" fmla="*/ 170 w 963"/>
                <a:gd name="T21" fmla="*/ 393 h 404"/>
                <a:gd name="T22" fmla="*/ 342 w 963"/>
                <a:gd name="T23" fmla="*/ 404 h 404"/>
                <a:gd name="T24" fmla="*/ 505 w 963"/>
                <a:gd name="T25" fmla="*/ 397 h 404"/>
                <a:gd name="T26" fmla="*/ 557 w 963"/>
                <a:gd name="T27" fmla="*/ 388 h 404"/>
                <a:gd name="T28" fmla="*/ 652 w 963"/>
                <a:gd name="T29" fmla="*/ 371 h 404"/>
                <a:gd name="T30" fmla="*/ 784 w 963"/>
                <a:gd name="T31" fmla="*/ 324 h 404"/>
                <a:gd name="T32" fmla="*/ 897 w 963"/>
                <a:gd name="T33" fmla="*/ 260 h 404"/>
                <a:gd name="T34" fmla="*/ 963 w 963"/>
                <a:gd name="T35" fmla="*/ 204 h 404"/>
                <a:gd name="T36" fmla="*/ 815 w 963"/>
                <a:gd name="T37" fmla="*/ 55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3"/>
                <a:gd name="T58" fmla="*/ 0 h 404"/>
                <a:gd name="T59" fmla="*/ 963 w 963"/>
                <a:gd name="T60" fmla="*/ 404 h 4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3" h="404">
                  <a:moveTo>
                    <a:pt x="815" y="55"/>
                  </a:moveTo>
                  <a:lnTo>
                    <a:pt x="715" y="85"/>
                  </a:lnTo>
                  <a:lnTo>
                    <a:pt x="595" y="102"/>
                  </a:lnTo>
                  <a:lnTo>
                    <a:pt x="465" y="104"/>
                  </a:lnTo>
                  <a:lnTo>
                    <a:pt x="392" y="97"/>
                  </a:lnTo>
                  <a:lnTo>
                    <a:pt x="326" y="90"/>
                  </a:lnTo>
                  <a:lnTo>
                    <a:pt x="177" y="59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85" y="376"/>
                  </a:lnTo>
                  <a:lnTo>
                    <a:pt x="170" y="393"/>
                  </a:lnTo>
                  <a:lnTo>
                    <a:pt x="342" y="404"/>
                  </a:lnTo>
                  <a:lnTo>
                    <a:pt x="505" y="397"/>
                  </a:lnTo>
                  <a:lnTo>
                    <a:pt x="557" y="388"/>
                  </a:lnTo>
                  <a:lnTo>
                    <a:pt x="652" y="371"/>
                  </a:lnTo>
                  <a:lnTo>
                    <a:pt x="784" y="324"/>
                  </a:lnTo>
                  <a:lnTo>
                    <a:pt x="897" y="260"/>
                  </a:lnTo>
                  <a:lnTo>
                    <a:pt x="963" y="204"/>
                  </a:lnTo>
                  <a:lnTo>
                    <a:pt x="815" y="5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1505" y="2457"/>
              <a:ext cx="1003" cy="1016"/>
            </a:xfrm>
            <a:custGeom>
              <a:avLst/>
              <a:gdLst>
                <a:gd name="T0" fmla="*/ 942 w 1003"/>
                <a:gd name="T1" fmla="*/ 681 h 1016"/>
                <a:gd name="T2" fmla="*/ 822 w 1003"/>
                <a:gd name="T3" fmla="*/ 548 h 1016"/>
                <a:gd name="T4" fmla="*/ 715 w 1003"/>
                <a:gd name="T5" fmla="*/ 409 h 1016"/>
                <a:gd name="T6" fmla="*/ 626 w 1003"/>
                <a:gd name="T7" fmla="*/ 270 h 1016"/>
                <a:gd name="T8" fmla="*/ 557 w 1003"/>
                <a:gd name="T9" fmla="*/ 135 h 1016"/>
                <a:gd name="T10" fmla="*/ 538 w 1003"/>
                <a:gd name="T11" fmla="*/ 83 h 1016"/>
                <a:gd name="T12" fmla="*/ 0 w 1003"/>
                <a:gd name="T13" fmla="*/ 0 h 1016"/>
                <a:gd name="T14" fmla="*/ 0 w 1003"/>
                <a:gd name="T15" fmla="*/ 7 h 1016"/>
                <a:gd name="T16" fmla="*/ 49 w 1003"/>
                <a:gd name="T17" fmla="*/ 166 h 1016"/>
                <a:gd name="T18" fmla="*/ 125 w 1003"/>
                <a:gd name="T19" fmla="*/ 331 h 1016"/>
                <a:gd name="T20" fmla="*/ 229 w 1003"/>
                <a:gd name="T21" fmla="*/ 506 h 1016"/>
                <a:gd name="T22" fmla="*/ 356 w 1003"/>
                <a:gd name="T23" fmla="*/ 678 h 1016"/>
                <a:gd name="T24" fmla="*/ 503 w 1003"/>
                <a:gd name="T25" fmla="*/ 844 h 1016"/>
                <a:gd name="T26" fmla="*/ 663 w 1003"/>
                <a:gd name="T27" fmla="*/ 997 h 1016"/>
                <a:gd name="T28" fmla="*/ 687 w 1003"/>
                <a:gd name="T29" fmla="*/ 1016 h 1016"/>
                <a:gd name="T30" fmla="*/ 1003 w 1003"/>
                <a:gd name="T31" fmla="*/ 740 h 1016"/>
                <a:gd name="T32" fmla="*/ 942 w 1003"/>
                <a:gd name="T33" fmla="*/ 681 h 10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3"/>
                <a:gd name="T52" fmla="*/ 0 h 1016"/>
                <a:gd name="T53" fmla="*/ 1003 w 1003"/>
                <a:gd name="T54" fmla="*/ 1016 h 10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3" h="1016">
                  <a:moveTo>
                    <a:pt x="942" y="681"/>
                  </a:moveTo>
                  <a:lnTo>
                    <a:pt x="822" y="548"/>
                  </a:lnTo>
                  <a:lnTo>
                    <a:pt x="715" y="409"/>
                  </a:lnTo>
                  <a:lnTo>
                    <a:pt x="626" y="270"/>
                  </a:lnTo>
                  <a:lnTo>
                    <a:pt x="557" y="135"/>
                  </a:lnTo>
                  <a:lnTo>
                    <a:pt x="538" y="83"/>
                  </a:lnTo>
                  <a:lnTo>
                    <a:pt x="0" y="0"/>
                  </a:lnTo>
                  <a:lnTo>
                    <a:pt x="0" y="7"/>
                  </a:lnTo>
                  <a:lnTo>
                    <a:pt x="49" y="166"/>
                  </a:lnTo>
                  <a:lnTo>
                    <a:pt x="125" y="331"/>
                  </a:lnTo>
                  <a:lnTo>
                    <a:pt x="229" y="506"/>
                  </a:lnTo>
                  <a:lnTo>
                    <a:pt x="356" y="678"/>
                  </a:lnTo>
                  <a:lnTo>
                    <a:pt x="503" y="844"/>
                  </a:lnTo>
                  <a:lnTo>
                    <a:pt x="663" y="997"/>
                  </a:lnTo>
                  <a:lnTo>
                    <a:pt x="687" y="1016"/>
                  </a:lnTo>
                  <a:lnTo>
                    <a:pt x="1003" y="740"/>
                  </a:lnTo>
                  <a:lnTo>
                    <a:pt x="942" y="681"/>
                  </a:lnTo>
                  <a:close/>
                </a:path>
              </a:pathLst>
            </a:custGeom>
            <a:gradFill rotWithShape="1">
              <a:gsLst>
                <a:gs pos="0">
                  <a:srgbClr val="BCBCBC"/>
                </a:gs>
                <a:gs pos="100000">
                  <a:srgbClr val="888888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2192" y="3197"/>
              <a:ext cx="1207" cy="881"/>
            </a:xfrm>
            <a:custGeom>
              <a:avLst/>
              <a:gdLst>
                <a:gd name="T0" fmla="*/ 1122 w 1207"/>
                <a:gd name="T1" fmla="*/ 505 h 881"/>
                <a:gd name="T2" fmla="*/ 992 w 1207"/>
                <a:gd name="T3" fmla="*/ 453 h 881"/>
                <a:gd name="T4" fmla="*/ 836 w 1207"/>
                <a:gd name="T5" fmla="*/ 375 h 881"/>
                <a:gd name="T6" fmla="*/ 680 w 1207"/>
                <a:gd name="T7" fmla="*/ 286 h 881"/>
                <a:gd name="T8" fmla="*/ 531 w 1207"/>
                <a:gd name="T9" fmla="*/ 182 h 881"/>
                <a:gd name="T10" fmla="*/ 390 w 1207"/>
                <a:gd name="T11" fmla="*/ 66 h 881"/>
                <a:gd name="T12" fmla="*/ 316 w 1207"/>
                <a:gd name="T13" fmla="*/ 0 h 881"/>
                <a:gd name="T14" fmla="*/ 0 w 1207"/>
                <a:gd name="T15" fmla="*/ 276 h 881"/>
                <a:gd name="T16" fmla="*/ 153 w 1207"/>
                <a:gd name="T17" fmla="*/ 399 h 881"/>
                <a:gd name="T18" fmla="*/ 338 w 1207"/>
                <a:gd name="T19" fmla="*/ 529 h 881"/>
                <a:gd name="T20" fmla="*/ 531 w 1207"/>
                <a:gd name="T21" fmla="*/ 640 h 881"/>
                <a:gd name="T22" fmla="*/ 725 w 1207"/>
                <a:gd name="T23" fmla="*/ 732 h 881"/>
                <a:gd name="T24" fmla="*/ 919 w 1207"/>
                <a:gd name="T25" fmla="*/ 808 h 881"/>
                <a:gd name="T26" fmla="*/ 1108 w 1207"/>
                <a:gd name="T27" fmla="*/ 862 h 881"/>
                <a:gd name="T28" fmla="*/ 1207 w 1207"/>
                <a:gd name="T29" fmla="*/ 881 h 881"/>
                <a:gd name="T30" fmla="*/ 1122 w 1207"/>
                <a:gd name="T31" fmla="*/ 505 h 8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7"/>
                <a:gd name="T49" fmla="*/ 0 h 881"/>
                <a:gd name="T50" fmla="*/ 1207 w 1207"/>
                <a:gd name="T51" fmla="*/ 881 h 8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7" h="881">
                  <a:moveTo>
                    <a:pt x="1122" y="505"/>
                  </a:moveTo>
                  <a:lnTo>
                    <a:pt x="992" y="453"/>
                  </a:lnTo>
                  <a:lnTo>
                    <a:pt x="836" y="375"/>
                  </a:lnTo>
                  <a:lnTo>
                    <a:pt x="680" y="286"/>
                  </a:lnTo>
                  <a:lnTo>
                    <a:pt x="531" y="182"/>
                  </a:lnTo>
                  <a:lnTo>
                    <a:pt x="390" y="66"/>
                  </a:lnTo>
                  <a:lnTo>
                    <a:pt x="316" y="0"/>
                  </a:lnTo>
                  <a:lnTo>
                    <a:pt x="0" y="276"/>
                  </a:lnTo>
                  <a:lnTo>
                    <a:pt x="153" y="399"/>
                  </a:lnTo>
                  <a:lnTo>
                    <a:pt x="338" y="529"/>
                  </a:lnTo>
                  <a:lnTo>
                    <a:pt x="531" y="640"/>
                  </a:lnTo>
                  <a:lnTo>
                    <a:pt x="725" y="732"/>
                  </a:lnTo>
                  <a:lnTo>
                    <a:pt x="919" y="808"/>
                  </a:lnTo>
                  <a:lnTo>
                    <a:pt x="1108" y="862"/>
                  </a:lnTo>
                  <a:lnTo>
                    <a:pt x="1207" y="881"/>
                  </a:lnTo>
                  <a:lnTo>
                    <a:pt x="1122" y="505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B4B4B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3321" y="1827"/>
              <a:ext cx="264" cy="219"/>
            </a:xfrm>
            <a:custGeom>
              <a:avLst/>
              <a:gdLst>
                <a:gd name="T0" fmla="*/ 33 w 264"/>
                <a:gd name="T1" fmla="*/ 0 h 219"/>
                <a:gd name="T2" fmla="*/ 0 w 264"/>
                <a:gd name="T3" fmla="*/ 167 h 219"/>
                <a:gd name="T4" fmla="*/ 264 w 264"/>
                <a:gd name="T5" fmla="*/ 219 h 219"/>
                <a:gd name="T6" fmla="*/ 33 w 264"/>
                <a:gd name="T7" fmla="*/ 0 h 2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219"/>
                <a:gd name="T14" fmla="*/ 264 w 264"/>
                <a:gd name="T15" fmla="*/ 219 h 2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219">
                  <a:moveTo>
                    <a:pt x="33" y="0"/>
                  </a:moveTo>
                  <a:lnTo>
                    <a:pt x="0" y="167"/>
                  </a:lnTo>
                  <a:lnTo>
                    <a:pt x="264" y="219"/>
                  </a:ln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F0F0F0"/>
                </a:gs>
                <a:gs pos="100000">
                  <a:srgbClr val="848484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6" name="Group 13"/>
          <p:cNvGrpSpPr>
            <a:grpSpLocks/>
          </p:cNvGrpSpPr>
          <p:nvPr/>
        </p:nvGrpSpPr>
        <p:grpSpPr bwMode="auto">
          <a:xfrm>
            <a:off x="1646534" y="719439"/>
            <a:ext cx="3342524" cy="975870"/>
            <a:chOff x="113" y="1562"/>
            <a:chExt cx="2129" cy="896"/>
          </a:xfrm>
        </p:grpSpPr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113" y="1562"/>
              <a:ext cx="2129" cy="896"/>
            </a:xfrm>
            <a:custGeom>
              <a:avLst/>
              <a:gdLst>
                <a:gd name="T0" fmla="*/ 2129 w 2129"/>
                <a:gd name="T1" fmla="*/ 8 h 896"/>
                <a:gd name="T2" fmla="*/ 0 w 2129"/>
                <a:gd name="T3" fmla="*/ 8 h 896"/>
                <a:gd name="T4" fmla="*/ 0 w 2129"/>
                <a:gd name="T5" fmla="*/ 896 h 896"/>
                <a:gd name="T6" fmla="*/ 1387 w 2129"/>
                <a:gd name="T7" fmla="*/ 896 h 896"/>
                <a:gd name="T8" fmla="*/ 2129 w 2129"/>
                <a:gd name="T9" fmla="*/ 8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9"/>
                <a:gd name="T16" fmla="*/ 0 h 896"/>
                <a:gd name="T17" fmla="*/ 2129 w 2129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9" h="896">
                  <a:moveTo>
                    <a:pt x="2129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1387" y="896"/>
                    <a:pt x="1396" y="894"/>
                    <a:pt x="1387" y="896"/>
                  </a:cubicBezTo>
                  <a:cubicBezTo>
                    <a:pt x="1239" y="143"/>
                    <a:pt x="1849" y="0"/>
                    <a:pt x="2129" y="8"/>
                  </a:cubicBezTo>
                  <a:close/>
                </a:path>
              </a:pathLst>
            </a:custGeom>
            <a:solidFill>
              <a:srgbClr val="A3A3A3">
                <a:alpha val="7686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117" y="1573"/>
              <a:ext cx="124" cy="881"/>
            </a:xfrm>
            <a:prstGeom prst="rect">
              <a:avLst/>
            </a:prstGeom>
            <a:solidFill>
              <a:srgbClr val="D00000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10" name="Group 18"/>
          <p:cNvGrpSpPr>
            <a:grpSpLocks/>
          </p:cNvGrpSpPr>
          <p:nvPr/>
        </p:nvGrpSpPr>
        <p:grpSpPr bwMode="auto">
          <a:xfrm>
            <a:off x="5641412" y="1690954"/>
            <a:ext cx="3251068" cy="988688"/>
            <a:chOff x="3696" y="2855"/>
            <a:chExt cx="1902" cy="893"/>
          </a:xfrm>
        </p:grpSpPr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3696" y="2855"/>
              <a:ext cx="1902" cy="893"/>
            </a:xfrm>
            <a:custGeom>
              <a:avLst/>
              <a:gdLst>
                <a:gd name="T0" fmla="*/ 0 w 1902"/>
                <a:gd name="T1" fmla="*/ 876 h 896"/>
                <a:gd name="T2" fmla="*/ 1902 w 1902"/>
                <a:gd name="T3" fmla="*/ 878 h 896"/>
                <a:gd name="T4" fmla="*/ 1902 w 1902"/>
                <a:gd name="T5" fmla="*/ 2 h 896"/>
                <a:gd name="T6" fmla="*/ 742 w 1902"/>
                <a:gd name="T7" fmla="*/ 0 h 896"/>
                <a:gd name="T8" fmla="*/ 0 w 1902"/>
                <a:gd name="T9" fmla="*/ 876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2"/>
                <a:gd name="T16" fmla="*/ 0 h 896"/>
                <a:gd name="T17" fmla="*/ 1902 w 1902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2" h="896">
                  <a:moveTo>
                    <a:pt x="0" y="888"/>
                  </a:moveTo>
                  <a:cubicBezTo>
                    <a:pt x="1260" y="890"/>
                    <a:pt x="1902" y="890"/>
                    <a:pt x="1902" y="890"/>
                  </a:cubicBezTo>
                  <a:cubicBezTo>
                    <a:pt x="1901" y="2"/>
                    <a:pt x="1902" y="2"/>
                    <a:pt x="1902" y="2"/>
                  </a:cubicBezTo>
                  <a:cubicBezTo>
                    <a:pt x="1824" y="2"/>
                    <a:pt x="733" y="2"/>
                    <a:pt x="742" y="0"/>
                  </a:cubicBezTo>
                  <a:cubicBezTo>
                    <a:pt x="891" y="753"/>
                    <a:pt x="280" y="896"/>
                    <a:pt x="0" y="888"/>
                  </a:cubicBezTo>
                  <a:close/>
                </a:path>
              </a:pathLst>
            </a:custGeom>
            <a:solidFill>
              <a:srgbClr val="A3A3A3">
                <a:alpha val="7686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20"/>
            <p:cNvSpPr>
              <a:spLocks noChangeArrowheads="1"/>
            </p:cNvSpPr>
            <p:nvPr/>
          </p:nvSpPr>
          <p:spPr bwMode="auto">
            <a:xfrm>
              <a:off x="5476" y="2861"/>
              <a:ext cx="118" cy="878"/>
            </a:xfrm>
            <a:prstGeom prst="rect">
              <a:avLst/>
            </a:prstGeom>
            <a:solidFill>
              <a:schemeClr val="bg2">
                <a:lumMod val="25000"/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114" name="Picture 29" descr="3D小人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76" b="106"/>
          <a:stretch/>
        </p:blipFill>
        <p:spPr bwMode="auto">
          <a:xfrm>
            <a:off x="7956376" y="195486"/>
            <a:ext cx="1080120" cy="14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1449138" y="-55244"/>
            <a:ext cx="71843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</a:t>
            </a:r>
            <a:r>
              <a:rPr lang="ru-RU" sz="2400" b="1" dirty="0" smtClean="0">
                <a:latin typeface="Arial Black" panose="020B0A04020102020204" pitchFamily="34" charset="0"/>
              </a:rPr>
              <a:t>выданных и исполненных рекомендаций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" b="92383" l="9961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3219" r="12690"/>
          <a:stretch/>
        </p:blipFill>
        <p:spPr>
          <a:xfrm>
            <a:off x="-108365" y="1511882"/>
            <a:ext cx="1622737" cy="2409049"/>
          </a:xfrm>
          <a:prstGeom prst="rect">
            <a:avLst/>
          </a:prstGeom>
        </p:spPr>
      </p:pic>
      <p:sp>
        <p:nvSpPr>
          <p:cNvPr id="117" name="Rectangle 34"/>
          <p:cNvSpPr>
            <a:spLocks noChangeArrowheads="1"/>
          </p:cNvSpPr>
          <p:nvPr/>
        </p:nvSpPr>
        <p:spPr bwMode="auto">
          <a:xfrm>
            <a:off x="1691680" y="699542"/>
            <a:ext cx="22733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381</a:t>
            </a:r>
            <a:r>
              <a:rPr lang="ru-RU" altLang="zh-CN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рекомендация</a:t>
            </a:r>
            <a:endParaRPr lang="ru-RU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на сумму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21 152,8 </a:t>
            </a:r>
            <a:r>
              <a:rPr lang="ru-RU" altLang="zh-CN" sz="1600" b="1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млн.руб</a:t>
            </a:r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zh-CN" altLang="zh-CN" sz="1600" b="1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796" y="999053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Выдано: </a:t>
            </a:r>
            <a:endParaRPr lang="ru-RU" altLang="zh-CN" u="sng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918954" y="1368385"/>
            <a:ext cx="1775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Исполнено:</a:t>
            </a:r>
            <a:endParaRPr lang="ru-RU" altLang="zh-CN" b="1" u="sng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6550037" y="1625344"/>
            <a:ext cx="22604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147</a:t>
            </a:r>
            <a:r>
              <a:rPr lang="ru-RU" altLang="zh-CN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рекомендаций</a:t>
            </a:r>
            <a:endParaRPr lang="ru-RU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на сумму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14 910,7 </a:t>
            </a:r>
            <a:r>
              <a:rPr lang="ru-RU" altLang="zh-CN" sz="1600" b="1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млн.руб</a:t>
            </a:r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zh-CN" altLang="zh-CN" sz="1600" b="1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0" name="圆角矩形 11"/>
          <p:cNvSpPr/>
          <p:nvPr/>
        </p:nvSpPr>
        <p:spPr>
          <a:xfrm>
            <a:off x="1476162" y="1994476"/>
            <a:ext cx="2775943" cy="302748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000" dirty="0" smtClean="0">
                <a:solidFill>
                  <a:schemeClr val="tx1"/>
                </a:solidFill>
                <a:effectLst>
                  <a:outerShdw blurRad="431800" dist="419100" dir="8100000" algn="t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</a:rPr>
              <a:t>  </a:t>
            </a:r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1514372" y="1886897"/>
            <a:ext cx="2805089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35 </a:t>
            </a:r>
            <a:r>
              <a:rPr lang="ru-RU" altLang="zh-CN" sz="145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дополнительным       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источникам доходов</a:t>
            </a:r>
          </a:p>
          <a:p>
            <a:pPr>
              <a:lnSpc>
                <a:spcPct val="50000"/>
              </a:lnSpc>
            </a:pPr>
            <a:endParaRPr lang="ru-RU" altLang="zh-CN" sz="145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13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по оптимизации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расходов</a:t>
            </a:r>
          </a:p>
          <a:p>
            <a:pPr>
              <a:lnSpc>
                <a:spcPct val="50000"/>
              </a:lnSpc>
            </a:pPr>
            <a:endParaRPr lang="ru-RU" altLang="zh-CN" sz="145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39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  совершенствованию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бюджетного процесса</a:t>
            </a:r>
          </a:p>
          <a:p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9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по предотвращению  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неэффективных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расходов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285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прочие</a:t>
            </a:r>
          </a:p>
          <a:p>
            <a:endParaRPr lang="ru-RU" altLang="zh-CN" sz="145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2" name="圆角矩形 11"/>
          <p:cNvSpPr/>
          <p:nvPr/>
        </p:nvSpPr>
        <p:spPr>
          <a:xfrm>
            <a:off x="6030470" y="2657717"/>
            <a:ext cx="3006026" cy="236424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6156175" y="2706617"/>
            <a:ext cx="2808313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29 </a:t>
            </a:r>
            <a:r>
              <a:rPr lang="ru-RU" altLang="zh-CN" sz="145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дополнительным       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источникам доходов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7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  по оптимизации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расходов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26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– по совершенствованию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бюджетного процесса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6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предотвращению  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неэффективных  </a:t>
            </a:r>
          </a:p>
          <a:p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расходов</a:t>
            </a:r>
            <a:endParaRPr lang="ru-RU" altLang="zh-CN" sz="1450" b="1" dirty="0" smtClean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79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прочие</a:t>
            </a:r>
          </a:p>
        </p:txBody>
      </p:sp>
    </p:spTree>
    <p:extLst>
      <p:ext uri="{BB962C8B-B14F-4D97-AF65-F5344CB8AC3E}">
        <p14:creationId xmlns:p14="http://schemas.microsoft.com/office/powerpoint/2010/main" val="2532173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95736" y="44403"/>
            <a:ext cx="52786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latin typeface="Arial Black" panose="020B0A04020102020204" pitchFamily="34" charset="0"/>
              </a:rPr>
              <a:t>Меры реагирования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圆角矩形 5"/>
          <p:cNvSpPr/>
          <p:nvPr/>
        </p:nvSpPr>
        <p:spPr bwMode="auto">
          <a:xfrm>
            <a:off x="5866765" y="3847363"/>
            <a:ext cx="2587059" cy="87683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defTabSz="-635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7"/>
          <p:cNvSpPr/>
          <p:nvPr/>
        </p:nvSpPr>
        <p:spPr bwMode="auto">
          <a:xfrm>
            <a:off x="856513" y="3847363"/>
            <a:ext cx="2442949" cy="790574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defTabSz="-635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27"/>
          <p:cNvGrpSpPr/>
          <p:nvPr/>
        </p:nvGrpSpPr>
        <p:grpSpPr>
          <a:xfrm>
            <a:off x="468516" y="3208881"/>
            <a:ext cx="3226494" cy="69516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8542" y="3310242"/>
            <a:ext cx="30120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 административной ответственности</a:t>
            </a:r>
          </a:p>
        </p:txBody>
      </p:sp>
      <p:grpSp>
        <p:nvGrpSpPr>
          <p:cNvPr id="80" name="组合 27"/>
          <p:cNvGrpSpPr/>
          <p:nvPr/>
        </p:nvGrpSpPr>
        <p:grpSpPr>
          <a:xfrm>
            <a:off x="5612217" y="3213371"/>
            <a:ext cx="3145981" cy="68027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圆角矩形 34"/>
            <p:cNvSpPr/>
            <p:nvPr/>
          </p:nvSpPr>
          <p:spPr>
            <a:xfrm>
              <a:off x="4351927" y="1373341"/>
              <a:ext cx="3742174" cy="2584453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752987" y="3299082"/>
            <a:ext cx="26748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 дисциплинарной ответственности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198" y="4045169"/>
            <a:ext cx="22333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52653" y="4077692"/>
            <a:ext cx="226510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7850" y="3461632"/>
            <a:ext cx="16299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60,0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оплачено штрафов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62757" y="2738142"/>
            <a:ext cx="19343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Привлечено:</a:t>
            </a:r>
          </a:p>
        </p:txBody>
      </p:sp>
      <p:sp>
        <p:nvSpPr>
          <p:cNvPr id="31" name="圆角矩形 17"/>
          <p:cNvSpPr/>
          <p:nvPr/>
        </p:nvSpPr>
        <p:spPr>
          <a:xfrm>
            <a:off x="3887873" y="1414041"/>
            <a:ext cx="2238765" cy="863824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4"/>
          <p:cNvSpPr/>
          <p:nvPr/>
        </p:nvSpPr>
        <p:spPr>
          <a:xfrm>
            <a:off x="4492826" y="852570"/>
            <a:ext cx="95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1"/>
          <p:cNvGrpSpPr/>
          <p:nvPr/>
        </p:nvGrpSpPr>
        <p:grpSpPr>
          <a:xfrm>
            <a:off x="3849485" y="689331"/>
            <a:ext cx="2252326" cy="982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椭圆 10"/>
          <p:cNvSpPr/>
          <p:nvPr/>
        </p:nvSpPr>
        <p:spPr>
          <a:xfrm>
            <a:off x="3395273" y="714333"/>
            <a:ext cx="738658" cy="7591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/>
              <a:t>33</a:t>
            </a:r>
            <a:endParaRPr lang="zh-CN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80726" y="1070058"/>
            <a:ext cx="17715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Представления</a:t>
            </a:r>
          </a:p>
        </p:txBody>
      </p:sp>
      <p:sp>
        <p:nvSpPr>
          <p:cNvPr id="39" name="圆角矩形 17"/>
          <p:cNvSpPr/>
          <p:nvPr/>
        </p:nvSpPr>
        <p:spPr>
          <a:xfrm>
            <a:off x="6505154" y="1409028"/>
            <a:ext cx="2238765" cy="863824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14"/>
          <p:cNvSpPr/>
          <p:nvPr/>
        </p:nvSpPr>
        <p:spPr>
          <a:xfrm>
            <a:off x="7110107" y="847557"/>
            <a:ext cx="95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1"/>
          <p:cNvGrpSpPr/>
          <p:nvPr/>
        </p:nvGrpSpPr>
        <p:grpSpPr>
          <a:xfrm>
            <a:off x="6464298" y="750503"/>
            <a:ext cx="2304199" cy="9165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10"/>
          <p:cNvSpPr/>
          <p:nvPr/>
        </p:nvSpPr>
        <p:spPr>
          <a:xfrm>
            <a:off x="6170448" y="726197"/>
            <a:ext cx="720063" cy="75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/>
              <a:t>21</a:t>
            </a:r>
            <a:endParaRPr lang="zh-CN" alt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876179" y="1087886"/>
            <a:ext cx="16530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Предписание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2483" y="1261644"/>
            <a:ext cx="14896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2021 году направлено: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8" b="96778" l="8593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" y="852570"/>
            <a:ext cx="1602473" cy="2055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2967" y="1684830"/>
            <a:ext cx="21736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сполнено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контроле 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04287" y="1538643"/>
            <a:ext cx="21736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Исполнено 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2884" l="8500" r="90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91" y="3924174"/>
            <a:ext cx="713842" cy="714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3945" l="8789" r="89844">
                        <a14:foregroundMark x1="50195" y1="5273" x2="48828" y2="18945"/>
                        <a14:foregroundMark x1="74805" y1="19531" x2="64648" y2="29492"/>
                        <a14:foregroundMark x1="26367" y1="20313" x2="34180" y2="2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4" t="1853" r="15277"/>
          <a:stretch/>
        </p:blipFill>
        <p:spPr>
          <a:xfrm>
            <a:off x="8015543" y="3162221"/>
            <a:ext cx="1128457" cy="16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70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82093" y="4113"/>
            <a:ext cx="66461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Меры по правовому регулированию по результатам мероприятий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0" y="-8929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7"/>
          <p:cNvSpPr/>
          <p:nvPr/>
        </p:nvSpPr>
        <p:spPr bwMode="auto">
          <a:xfrm>
            <a:off x="3105092" y="1278880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50"/>
          <p:cNvGrpSpPr/>
          <p:nvPr/>
        </p:nvGrpSpPr>
        <p:grpSpPr>
          <a:xfrm>
            <a:off x="2812125" y="1032034"/>
            <a:ext cx="1627125" cy="16040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4559857" y="1893597"/>
            <a:ext cx="915275" cy="450074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 flipV="1">
            <a:off x="4516587" y="3432273"/>
            <a:ext cx="954357" cy="383256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9" name="图片 1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292" y="1557511"/>
            <a:ext cx="3129960" cy="27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组合 50"/>
          <p:cNvGrpSpPr/>
          <p:nvPr/>
        </p:nvGrpSpPr>
        <p:grpSpPr>
          <a:xfrm>
            <a:off x="2898511" y="3334988"/>
            <a:ext cx="1627125" cy="16040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667" y1="16023" x2="9667" y2="16023"/>
                        <a14:foregroundMark x1="12556" y1="18977" x2="52111" y2="18295"/>
                        <a14:foregroundMark x1="54444" y1="20114" x2="64000" y2="17727"/>
                        <a14:foregroundMark x1="8889" y1="18977" x2="4444" y2="40000"/>
                        <a14:foregroundMark x1="3000" y1="41705" x2="3667" y2="82727"/>
                        <a14:foregroundMark x1="4000" y1="84205" x2="5111" y2="94432"/>
                        <a14:foregroundMark x1="5556" y1="95341" x2="64333" y2="93750"/>
                        <a14:foregroundMark x1="65444" y1="85568" x2="67000" y2="58977"/>
                        <a14:foregroundMark x1="70111" y1="55682" x2="70111" y2="55682"/>
                        <a14:foregroundMark x1="48889" y1="45909" x2="73444" y2="16364"/>
                        <a14:foregroundMark x1="59556" y1="51364" x2="83333" y2="26705"/>
                        <a14:foregroundMark x1="79889" y1="11250" x2="90333" y2="21477"/>
                        <a14:foregroundMark x1="84667" y1="7159" x2="85000" y2="7955"/>
                        <a14:foregroundMark x1="84778" y1="8182" x2="94333" y2="15000"/>
                        <a14:foregroundMark x1="95222" y1="16023" x2="98111" y2="10909"/>
                        <a14:foregroundMark x1="98222" y1="10795" x2="88667" y2="1477"/>
                        <a14:foregroundMark x1="88111" y1="1932" x2="83000" y2="5114"/>
                        <a14:foregroundMark x1="91333" y1="20909" x2="91333" y2="20909"/>
                        <a14:foregroundMark x1="15889" y1="36477" x2="44889" y2="38068"/>
                        <a14:foregroundMark x1="15889" y1="50682" x2="36667" y2="50114"/>
                        <a14:foregroundMark x1="16000" y1="64545" x2="33000" y2="63636"/>
                        <a14:foregroundMark x1="45333" y1="50568" x2="45333" y2="50568"/>
                        <a14:foregroundMark x1="42556" y1="63523" x2="42556" y2="63523"/>
                        <a14:foregroundMark x1="50444" y1="62386" x2="50444" y2="62386"/>
                        <a14:foregroundMark x1="56111" y1="60227" x2="56111" y2="60227"/>
                        <a14:foregroundMark x1="54889" y1="58750" x2="45111" y2="49773"/>
                        <a14:foregroundMark x1="45333" y1="51023" x2="42222" y2="62727"/>
                        <a14:foregroundMark x1="45444" y1="36364" x2="48889" y2="35000"/>
                        <a14:foregroundMark x1="49889" y1="35000" x2="49889" y2="35000"/>
                        <a14:foregroundMark x1="65889" y1="16591" x2="65889" y2="16591"/>
                        <a14:foregroundMark x1="58000" y1="60227" x2="58000" y2="60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44" y="1364028"/>
            <a:ext cx="911164" cy="89091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667" y1="16023" x2="9667" y2="16023"/>
                        <a14:foregroundMark x1="12556" y1="18977" x2="52111" y2="18295"/>
                        <a14:foregroundMark x1="54444" y1="20114" x2="64000" y2="17727"/>
                        <a14:foregroundMark x1="8889" y1="18977" x2="4444" y2="40000"/>
                        <a14:foregroundMark x1="3000" y1="41705" x2="3667" y2="82727"/>
                        <a14:foregroundMark x1="4000" y1="84205" x2="5111" y2="94432"/>
                        <a14:foregroundMark x1="5556" y1="95341" x2="64333" y2="93750"/>
                        <a14:foregroundMark x1="65444" y1="85568" x2="67000" y2="58977"/>
                        <a14:foregroundMark x1="70111" y1="55682" x2="70111" y2="55682"/>
                        <a14:foregroundMark x1="48889" y1="45909" x2="73444" y2="16364"/>
                        <a14:foregroundMark x1="59556" y1="51364" x2="83333" y2="26705"/>
                        <a14:foregroundMark x1="79889" y1="11250" x2="90333" y2="21477"/>
                        <a14:foregroundMark x1="84667" y1="7159" x2="85000" y2="7955"/>
                        <a14:foregroundMark x1="84778" y1="8182" x2="94333" y2="15000"/>
                        <a14:foregroundMark x1="95222" y1="16023" x2="98111" y2="10909"/>
                        <a14:foregroundMark x1="98222" y1="10795" x2="88667" y2="1477"/>
                        <a14:foregroundMark x1="88111" y1="1932" x2="83000" y2="5114"/>
                        <a14:foregroundMark x1="91333" y1="20909" x2="91333" y2="20909"/>
                        <a14:foregroundMark x1="15889" y1="36477" x2="44889" y2="38068"/>
                        <a14:foregroundMark x1="15889" y1="50682" x2="36667" y2="50114"/>
                        <a14:foregroundMark x1="16000" y1="64545" x2="33000" y2="63636"/>
                        <a14:foregroundMark x1="45333" y1="50568" x2="45333" y2="50568"/>
                        <a14:foregroundMark x1="42556" y1="63523" x2="42556" y2="63523"/>
                        <a14:foregroundMark x1="50444" y1="62386" x2="50444" y2="62386"/>
                        <a14:foregroundMark x1="56111" y1="60227" x2="56111" y2="60227"/>
                        <a14:foregroundMark x1="54889" y1="58750" x2="45111" y2="49773"/>
                        <a14:foregroundMark x1="45333" y1="51023" x2="42222" y2="62727"/>
                        <a14:foregroundMark x1="45444" y1="36364" x2="48889" y2="35000"/>
                        <a14:foregroundMark x1="49889" y1="35000" x2="49889" y2="35000"/>
                        <a14:foregroundMark x1="65889" y1="16591" x2="65889" y2="16591"/>
                        <a14:foregroundMark x1="58000" y1="60227" x2="58000" y2="60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07" y="3691530"/>
            <a:ext cx="911164" cy="890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997" y="1032768"/>
            <a:ext cx="245677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Принято (изменено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правовых актов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(МПА) по бюджетному процессу и условиям расходования средств </a:t>
            </a: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62" y="3298714"/>
            <a:ext cx="2514903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локальных актов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(ЛА) объектов контроля по учётной политике, порядку организации ВФК и ВФА и др.</a:t>
            </a: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3043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26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C00000"/>
      </a:accent1>
      <a:accent2>
        <a:srgbClr val="000000"/>
      </a:accent2>
      <a:accent3>
        <a:srgbClr val="3F3F3F"/>
      </a:accent3>
      <a:accent4>
        <a:srgbClr val="262626"/>
      </a:accent4>
      <a:accent5>
        <a:srgbClr val="000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733</Words>
  <Application>Microsoft Office PowerPoint</Application>
  <PresentationFormat>Экран (16:9)</PresentationFormat>
  <Paragraphs>201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微软雅黑</vt:lpstr>
      <vt:lpstr>Microsoft YaHei UI</vt:lpstr>
      <vt:lpstr>宋体</vt:lpstr>
      <vt:lpstr>Arial</vt:lpstr>
      <vt:lpstr>Arial Black</vt:lpstr>
      <vt:lpstr>Calibri</vt:lpstr>
      <vt:lpstr>Gill Sans</vt:lpstr>
      <vt:lpstr>Gisha</vt:lpstr>
      <vt:lpstr>Helvetica Neue</vt:lpstr>
      <vt:lpstr>华文细黑</vt:lpstr>
      <vt:lpstr>Times New Roman</vt:lpstr>
      <vt:lpstr>Verdana</vt:lpstr>
      <vt:lpstr>Wingdings</vt:lpstr>
      <vt:lpstr>方正兰亭粗黑_GBK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Шургина О.А.</dc:creator>
  <cp:lastModifiedBy>Балашева Л.И.</cp:lastModifiedBy>
  <cp:revision>1264</cp:revision>
  <cp:lastPrinted>2021-03-15T16:26:35Z</cp:lastPrinted>
  <dcterms:created xsi:type="dcterms:W3CDTF">2015-04-24T01:01:00Z</dcterms:created>
  <dcterms:modified xsi:type="dcterms:W3CDTF">2022-03-22T12:34:55Z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