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91" r:id="rId2"/>
    <p:sldId id="406" r:id="rId3"/>
    <p:sldId id="407" r:id="rId4"/>
    <p:sldId id="415" r:id="rId5"/>
    <p:sldId id="423" r:id="rId6"/>
    <p:sldId id="397" r:id="rId7"/>
    <p:sldId id="408" r:id="rId8"/>
    <p:sldId id="418" r:id="rId9"/>
    <p:sldId id="421" r:id="rId10"/>
    <p:sldId id="410" r:id="rId11"/>
    <p:sldId id="411" r:id="rId12"/>
    <p:sldId id="400" r:id="rId13"/>
    <p:sldId id="404" r:id="rId14"/>
    <p:sldId id="416" r:id="rId15"/>
    <p:sldId id="412" r:id="rId16"/>
  </p:sldIdLst>
  <p:sldSz cx="9144000" cy="5143500" type="screen16x9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E01"/>
    <a:srgbClr val="E8EAE9"/>
    <a:srgbClr val="FCFCFC"/>
    <a:srgbClr val="CCD0D1"/>
    <a:srgbClr val="D7D9E1"/>
    <a:srgbClr val="D5D8E3"/>
    <a:srgbClr val="DADBDE"/>
    <a:srgbClr val="D9DDE7"/>
    <a:srgbClr val="ECECE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>
      <p:cViewPr varScale="1">
        <p:scale>
          <a:sx n="144" d="100"/>
          <a:sy n="144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2020/3/17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93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97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79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922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81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4229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2675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40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284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47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980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682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581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9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986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184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t>‹#›</a:t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7452320" y="4703961"/>
            <a:ext cx="1691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公司网址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t>‹#›</a:t>
            </a:fld>
            <a:endParaRPr lang="en-US" sz="1000" dirty="0"/>
          </a:p>
        </p:txBody>
      </p:sp>
      <p:sp>
        <p:nvSpPr>
          <p:cNvPr id="5" name="矩形 4"/>
          <p:cNvSpPr/>
          <p:nvPr userDrawn="1"/>
        </p:nvSpPr>
        <p:spPr>
          <a:xfrm>
            <a:off x="7452320" y="4703961"/>
            <a:ext cx="1691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公司网址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 userDrawn="1"/>
        </p:nvSpPr>
        <p:spPr>
          <a:xfrm>
            <a:off x="0" y="5079727"/>
            <a:ext cx="9144000" cy="637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副标题 2"/>
          <p:cNvSpPr txBox="1"/>
          <p:nvPr/>
        </p:nvSpPr>
        <p:spPr>
          <a:xfrm>
            <a:off x="3707904" y="339864"/>
            <a:ext cx="5537942" cy="2195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ru-RU" altLang="zh-CN" sz="2400" dirty="0" smtClean="0">
                <a:latin typeface="Arial Black" panose="020B0A04020102020204" pitchFamily="34" charset="0"/>
              </a:rPr>
              <a:t>Отчет о деятельности Контрольно-счетной палаты муниципального образования город Краснодар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2" name="燕尾形 51"/>
          <p:cNvSpPr/>
          <p:nvPr/>
        </p:nvSpPr>
        <p:spPr>
          <a:xfrm>
            <a:off x="3275855" y="493393"/>
            <a:ext cx="216024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sp>
        <p:nvSpPr>
          <p:cNvPr id="53" name="燕尾形 52"/>
          <p:cNvSpPr/>
          <p:nvPr/>
        </p:nvSpPr>
        <p:spPr>
          <a:xfrm>
            <a:off x="3491879" y="493393"/>
            <a:ext cx="216024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Calibri" panose="020F0502020204030204"/>
              <a:ea typeface="华文细黑" panose="0201060004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355976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313299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364088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21411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300191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257515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308304" y="329183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265627" y="3507854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26" descr="asia60641201107110753141.jpg"/>
          <p:cNvPicPr>
            <a:picLocks noChangeAspect="1"/>
          </p:cNvPicPr>
          <p:nvPr/>
        </p:nvPicPr>
        <p:blipFill>
          <a:blip r:embed="rId3"/>
          <a:srcRect b="1875"/>
          <a:stretch>
            <a:fillRect/>
          </a:stretch>
        </p:blipFill>
        <p:spPr>
          <a:xfrm>
            <a:off x="-2" y="2355726"/>
            <a:ext cx="3786978" cy="2702525"/>
          </a:xfrm>
          <a:prstGeom prst="rect">
            <a:avLst/>
          </a:prstGeom>
        </p:spPr>
      </p:pic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38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582093" y="4113"/>
            <a:ext cx="66461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Меры по правовому регулированию по результатам мероприятий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0" y="-8929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 7"/>
          <p:cNvSpPr/>
          <p:nvPr/>
        </p:nvSpPr>
        <p:spPr bwMode="auto">
          <a:xfrm>
            <a:off x="2992759" y="1277993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合 50"/>
          <p:cNvGrpSpPr/>
          <p:nvPr/>
        </p:nvGrpSpPr>
        <p:grpSpPr>
          <a:xfrm>
            <a:off x="2699792" y="1031147"/>
            <a:ext cx="1627125" cy="16040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4447524" y="1892710"/>
            <a:ext cx="915275" cy="450074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" name="Line 41"/>
          <p:cNvSpPr>
            <a:spLocks noChangeShapeType="1"/>
          </p:cNvSpPr>
          <p:nvPr/>
        </p:nvSpPr>
        <p:spPr bwMode="auto">
          <a:xfrm flipV="1">
            <a:off x="4404254" y="3431386"/>
            <a:ext cx="954357" cy="383256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9" name="图片 1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9959" y="1556624"/>
            <a:ext cx="3129960" cy="27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组合 50"/>
          <p:cNvGrpSpPr/>
          <p:nvPr/>
        </p:nvGrpSpPr>
        <p:grpSpPr>
          <a:xfrm>
            <a:off x="2786178" y="3334101"/>
            <a:ext cx="1627125" cy="16040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667" y1="16023" x2="9667" y2="16023"/>
                        <a14:foregroundMark x1="12556" y1="18977" x2="52111" y2="18295"/>
                        <a14:foregroundMark x1="54444" y1="20114" x2="64000" y2="17727"/>
                        <a14:foregroundMark x1="8889" y1="18977" x2="4444" y2="40000"/>
                        <a14:foregroundMark x1="3000" y1="41705" x2="3667" y2="82727"/>
                        <a14:foregroundMark x1="4000" y1="84205" x2="5111" y2="94432"/>
                        <a14:foregroundMark x1="5556" y1="95341" x2="64333" y2="93750"/>
                        <a14:foregroundMark x1="65444" y1="85568" x2="67000" y2="58977"/>
                        <a14:foregroundMark x1="70111" y1="55682" x2="70111" y2="55682"/>
                        <a14:foregroundMark x1="48889" y1="45909" x2="73444" y2="16364"/>
                        <a14:foregroundMark x1="59556" y1="51364" x2="83333" y2="26705"/>
                        <a14:foregroundMark x1="79889" y1="11250" x2="90333" y2="21477"/>
                        <a14:foregroundMark x1="84667" y1="7159" x2="85000" y2="7955"/>
                        <a14:foregroundMark x1="84778" y1="8182" x2="94333" y2="15000"/>
                        <a14:foregroundMark x1="95222" y1="16023" x2="98111" y2="10909"/>
                        <a14:foregroundMark x1="98222" y1="10795" x2="88667" y2="1477"/>
                        <a14:foregroundMark x1="88111" y1="1932" x2="83000" y2="5114"/>
                        <a14:foregroundMark x1="91333" y1="20909" x2="91333" y2="20909"/>
                        <a14:foregroundMark x1="15889" y1="36477" x2="44889" y2="38068"/>
                        <a14:foregroundMark x1="15889" y1="50682" x2="36667" y2="50114"/>
                        <a14:foregroundMark x1="16000" y1="64545" x2="33000" y2="63636"/>
                        <a14:foregroundMark x1="45333" y1="50568" x2="45333" y2="50568"/>
                        <a14:foregroundMark x1="42556" y1="63523" x2="42556" y2="63523"/>
                        <a14:foregroundMark x1="50444" y1="62386" x2="50444" y2="62386"/>
                        <a14:foregroundMark x1="56111" y1="60227" x2="56111" y2="60227"/>
                        <a14:foregroundMark x1="54889" y1="58750" x2="45111" y2="49773"/>
                        <a14:foregroundMark x1="45333" y1="51023" x2="42222" y2="62727"/>
                        <a14:foregroundMark x1="45444" y1="36364" x2="48889" y2="35000"/>
                        <a14:foregroundMark x1="49889" y1="35000" x2="49889" y2="35000"/>
                        <a14:foregroundMark x1="65889" y1="16591" x2="65889" y2="16591"/>
                        <a14:foregroundMark x1="58000" y1="60227" x2="58000" y2="60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11" y="1363141"/>
            <a:ext cx="911164" cy="89091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667" y1="16023" x2="9667" y2="16023"/>
                        <a14:foregroundMark x1="12556" y1="18977" x2="52111" y2="18295"/>
                        <a14:foregroundMark x1="54444" y1="20114" x2="64000" y2="17727"/>
                        <a14:foregroundMark x1="8889" y1="18977" x2="4444" y2="40000"/>
                        <a14:foregroundMark x1="3000" y1="41705" x2="3667" y2="82727"/>
                        <a14:foregroundMark x1="4000" y1="84205" x2="5111" y2="94432"/>
                        <a14:foregroundMark x1="5556" y1="95341" x2="64333" y2="93750"/>
                        <a14:foregroundMark x1="65444" y1="85568" x2="67000" y2="58977"/>
                        <a14:foregroundMark x1="70111" y1="55682" x2="70111" y2="55682"/>
                        <a14:foregroundMark x1="48889" y1="45909" x2="73444" y2="16364"/>
                        <a14:foregroundMark x1="59556" y1="51364" x2="83333" y2="26705"/>
                        <a14:foregroundMark x1="79889" y1="11250" x2="90333" y2="21477"/>
                        <a14:foregroundMark x1="84667" y1="7159" x2="85000" y2="7955"/>
                        <a14:foregroundMark x1="84778" y1="8182" x2="94333" y2="15000"/>
                        <a14:foregroundMark x1="95222" y1="16023" x2="98111" y2="10909"/>
                        <a14:foregroundMark x1="98222" y1="10795" x2="88667" y2="1477"/>
                        <a14:foregroundMark x1="88111" y1="1932" x2="83000" y2="5114"/>
                        <a14:foregroundMark x1="91333" y1="20909" x2="91333" y2="20909"/>
                        <a14:foregroundMark x1="15889" y1="36477" x2="44889" y2="38068"/>
                        <a14:foregroundMark x1="15889" y1="50682" x2="36667" y2="50114"/>
                        <a14:foregroundMark x1="16000" y1="64545" x2="33000" y2="63636"/>
                        <a14:foregroundMark x1="45333" y1="50568" x2="45333" y2="50568"/>
                        <a14:foregroundMark x1="42556" y1="63523" x2="42556" y2="63523"/>
                        <a14:foregroundMark x1="50444" y1="62386" x2="50444" y2="62386"/>
                        <a14:foregroundMark x1="56111" y1="60227" x2="56111" y2="60227"/>
                        <a14:foregroundMark x1="54889" y1="58750" x2="45111" y2="49773"/>
                        <a14:foregroundMark x1="45333" y1="51023" x2="42222" y2="62727"/>
                        <a14:foregroundMark x1="45444" y1="36364" x2="48889" y2="35000"/>
                        <a14:foregroundMark x1="49889" y1="35000" x2="49889" y2="35000"/>
                        <a14:foregroundMark x1="65889" y1="16591" x2="65889" y2="16591"/>
                        <a14:foregroundMark x1="58000" y1="60227" x2="58000" y2="60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74" y="3690643"/>
            <a:ext cx="911164" cy="890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75" y="823714"/>
            <a:ext cx="2456770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Принято (изменено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правовых актов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(МПА) по бюджетному процессу и условиям расходования средств </a:t>
            </a:r>
          </a:p>
          <a:p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40" y="3089660"/>
            <a:ext cx="2514903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локальных актов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(ЛА) объектов контроля по учётной политике, порядку организации ВФК и ВФА и др.</a:t>
            </a:r>
          </a:p>
          <a:p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3043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835" y="3285971"/>
            <a:ext cx="2972914" cy="17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594872" y="33588"/>
            <a:ext cx="61701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Информирование о результатах </a:t>
            </a:r>
            <a:r>
              <a:rPr lang="ru-RU" sz="2400" b="1" dirty="0">
                <a:latin typeface="Arial Black" panose="020B0A04020102020204" pitchFamily="34" charset="0"/>
              </a:rPr>
              <a:t>мероприятий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0" y="-8929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2"/>
          <p:cNvSpPr/>
          <p:nvPr/>
        </p:nvSpPr>
        <p:spPr>
          <a:xfrm>
            <a:off x="653973" y="2499742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683568" y="1635646"/>
            <a:ext cx="75979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4" name="TextBox 14"/>
          <p:cNvSpPr>
            <a:spLocks noChangeArrowheads="1"/>
          </p:cNvSpPr>
          <p:nvPr/>
        </p:nvSpPr>
        <p:spPr bwMode="auto">
          <a:xfrm>
            <a:off x="755575" y="1749113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36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373" y="1639860"/>
            <a:ext cx="151996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атериалов в городскую Думу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34" y="961661"/>
            <a:ext cx="62646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мероприятий, по которым направлено: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3883" y="2108482"/>
            <a:ext cx="2020173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</a:t>
            </a:r>
            <a:r>
              <a:rPr lang="ru-RU" sz="13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 75 мероприятиям</a:t>
            </a:r>
          </a:p>
        </p:txBody>
      </p:sp>
      <p:sp>
        <p:nvSpPr>
          <p:cNvPr id="63" name="Rectangle 12"/>
          <p:cNvSpPr/>
          <p:nvPr/>
        </p:nvSpPr>
        <p:spPr>
          <a:xfrm>
            <a:off x="666362" y="3625567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"/>
          <p:cNvGrpSpPr/>
          <p:nvPr/>
        </p:nvGrpSpPr>
        <p:grpSpPr>
          <a:xfrm>
            <a:off x="695957" y="2761471"/>
            <a:ext cx="75979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9" name="TextBox 14"/>
          <p:cNvSpPr>
            <a:spLocks noChangeArrowheads="1"/>
          </p:cNvSpPr>
          <p:nvPr/>
        </p:nvSpPr>
        <p:spPr bwMode="auto">
          <a:xfrm>
            <a:off x="767964" y="2874938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3</a:t>
            </a:r>
            <a:r>
              <a:rPr lang="ru-RU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2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7762" y="2765685"/>
            <a:ext cx="151996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материала</a:t>
            </a:r>
          </a:p>
          <a:p>
            <a:pPr algn="ctr" defTabSz="-635">
              <a:tabLst>
                <a:tab pos="1025525" algn="l"/>
              </a:tabLst>
            </a:pP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главе МО 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26272" y="3234307"/>
            <a:ext cx="2020173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</a:t>
            </a:r>
            <a:r>
              <a:rPr lang="ru-RU" sz="13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 71 мероприятию</a:t>
            </a:r>
          </a:p>
        </p:txBody>
      </p:sp>
      <p:sp>
        <p:nvSpPr>
          <p:cNvPr id="79" name="Rectangle 12"/>
          <p:cNvSpPr/>
          <p:nvPr/>
        </p:nvSpPr>
        <p:spPr>
          <a:xfrm>
            <a:off x="664176" y="4756467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6"/>
          <p:cNvGrpSpPr/>
          <p:nvPr/>
        </p:nvGrpSpPr>
        <p:grpSpPr>
          <a:xfrm>
            <a:off x="693771" y="3892371"/>
            <a:ext cx="75979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2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3" name="TextBox 14"/>
          <p:cNvSpPr>
            <a:spLocks noChangeArrowheads="1"/>
          </p:cNvSpPr>
          <p:nvPr/>
        </p:nvSpPr>
        <p:spPr bwMode="auto">
          <a:xfrm>
            <a:off x="765778" y="4005838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47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25576" y="3896585"/>
            <a:ext cx="151996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атериалов в Прокуратуру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8617" y="4403093"/>
            <a:ext cx="21596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(во исполнение соглашения о взаимодействии и по запросам)</a:t>
            </a:r>
          </a:p>
        </p:txBody>
      </p:sp>
      <p:sp>
        <p:nvSpPr>
          <p:cNvPr id="87" name="Rectangle 12"/>
          <p:cNvSpPr/>
          <p:nvPr/>
        </p:nvSpPr>
        <p:spPr>
          <a:xfrm>
            <a:off x="3983161" y="2499742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6"/>
          <p:cNvGrpSpPr/>
          <p:nvPr/>
        </p:nvGrpSpPr>
        <p:grpSpPr>
          <a:xfrm>
            <a:off x="3997148" y="1635646"/>
            <a:ext cx="75979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3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7" name="TextBox 14"/>
          <p:cNvSpPr>
            <a:spLocks noChangeArrowheads="1"/>
          </p:cNvSpPr>
          <p:nvPr/>
        </p:nvSpPr>
        <p:spPr bwMode="auto">
          <a:xfrm>
            <a:off x="4084763" y="1749113"/>
            <a:ext cx="513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 1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44561" y="1639860"/>
            <a:ext cx="151996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материал в УФАС КК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0" name="Rectangle 12"/>
          <p:cNvSpPr/>
          <p:nvPr/>
        </p:nvSpPr>
        <p:spPr>
          <a:xfrm>
            <a:off x="3995550" y="3625567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1" name="组合 6"/>
          <p:cNvGrpSpPr/>
          <p:nvPr/>
        </p:nvGrpSpPr>
        <p:grpSpPr>
          <a:xfrm>
            <a:off x="3997148" y="2744888"/>
            <a:ext cx="75979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2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3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4" name="TextBox 14"/>
          <p:cNvSpPr>
            <a:spLocks noChangeArrowheads="1"/>
          </p:cNvSpPr>
          <p:nvPr/>
        </p:nvSpPr>
        <p:spPr bwMode="auto">
          <a:xfrm>
            <a:off x="4097152" y="2874938"/>
            <a:ext cx="513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 8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856950" y="2765685"/>
            <a:ext cx="151996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-635">
              <a:tabLst>
                <a:tab pos="1025525" algn="l"/>
              </a:tabLst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атериалов мероприятий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79954" y="3274817"/>
            <a:ext cx="21648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 структурные подразделения АМО город Краснодар</a:t>
            </a:r>
          </a:p>
        </p:txBody>
      </p:sp>
    </p:spTree>
    <p:extLst>
      <p:ext uri="{BB962C8B-B14F-4D97-AF65-F5344CB8AC3E}">
        <p14:creationId xmlns:p14="http://schemas.microsoft.com/office/powerpoint/2010/main" val="3050004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992745" y="13735"/>
            <a:ext cx="76328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400" b="1" dirty="0" smtClean="0">
                <a:latin typeface="Arial Black" panose="020B0A04020102020204" pitchFamily="34" charset="0"/>
              </a:rPr>
              <a:t>Взаимодействие по реализации материалов мероприятий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7" name="Picture 14" descr="http://image.zcool.com.cn/cover/24/22/m_1247416004890.jpg"/>
          <p:cNvPicPr>
            <a:picLocks noChangeAspect="1" noChangeArrowheads="1"/>
          </p:cNvPicPr>
          <p:nvPr/>
        </p:nvPicPr>
        <p:blipFill rotWithShape="1">
          <a:blip r:embed="rId4"/>
          <a:srcRect b="4813"/>
          <a:stretch/>
        </p:blipFill>
        <p:spPr bwMode="auto">
          <a:xfrm>
            <a:off x="2719020" y="1833995"/>
            <a:ext cx="4137219" cy="2956991"/>
          </a:xfrm>
          <a:prstGeom prst="rect">
            <a:avLst/>
          </a:prstGeom>
          <a:noFill/>
        </p:spPr>
      </p:pic>
      <p:cxnSp>
        <p:nvCxnSpPr>
          <p:cNvPr id="89" name="Line"/>
          <p:cNvCxnSpPr/>
          <p:nvPr/>
        </p:nvCxnSpPr>
        <p:spPr>
          <a:xfrm flipH="1">
            <a:off x="7276172" y="3320349"/>
            <a:ext cx="489795" cy="79477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3" name="Line"/>
          <p:cNvCxnSpPr>
            <a:stCxn id="184" idx="3"/>
          </p:cNvCxnSpPr>
          <p:nvPr/>
        </p:nvCxnSpPr>
        <p:spPr>
          <a:xfrm flipH="1">
            <a:off x="6192209" y="2903284"/>
            <a:ext cx="401200" cy="25889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4" name="Line"/>
          <p:cNvCxnSpPr/>
          <p:nvPr/>
        </p:nvCxnSpPr>
        <p:spPr>
          <a:xfrm flipH="1">
            <a:off x="3346251" y="3963763"/>
            <a:ext cx="684325" cy="389318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5" name="Line"/>
          <p:cNvCxnSpPr/>
          <p:nvPr/>
        </p:nvCxnSpPr>
        <p:spPr>
          <a:xfrm>
            <a:off x="1233480" y="1305910"/>
            <a:ext cx="239032" cy="128091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7" name="Line"/>
          <p:cNvCxnSpPr/>
          <p:nvPr/>
        </p:nvCxnSpPr>
        <p:spPr>
          <a:xfrm flipH="1" flipV="1">
            <a:off x="3237298" y="2099876"/>
            <a:ext cx="244195" cy="284337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98" name="Line"/>
          <p:cNvCxnSpPr/>
          <p:nvPr/>
        </p:nvCxnSpPr>
        <p:spPr>
          <a:xfrm flipH="1">
            <a:off x="1619672" y="1091500"/>
            <a:ext cx="8324" cy="293888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00" name="Line"/>
          <p:cNvCxnSpPr/>
          <p:nvPr/>
        </p:nvCxnSpPr>
        <p:spPr>
          <a:xfrm flipH="1">
            <a:off x="4551902" y="2742549"/>
            <a:ext cx="1534" cy="189019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05" name="Line"/>
          <p:cNvCxnSpPr/>
          <p:nvPr/>
        </p:nvCxnSpPr>
        <p:spPr>
          <a:xfrm flipH="1" flipV="1">
            <a:off x="2955216" y="3138841"/>
            <a:ext cx="408006" cy="10295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107" name="组合 84"/>
          <p:cNvGrpSpPr/>
          <p:nvPr/>
        </p:nvGrpSpPr>
        <p:grpSpPr>
          <a:xfrm>
            <a:off x="2030688" y="2494283"/>
            <a:ext cx="994034" cy="940175"/>
            <a:chOff x="304800" y="673100"/>
            <a:chExt cx="4000500" cy="4000500"/>
          </a:xfrm>
          <a:solidFill>
            <a:schemeClr val="tx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10" name="椭圆 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12" name="组合 95"/>
          <p:cNvGrpSpPr/>
          <p:nvPr/>
        </p:nvGrpSpPr>
        <p:grpSpPr>
          <a:xfrm>
            <a:off x="496400" y="3725792"/>
            <a:ext cx="992691" cy="9124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4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15" name="椭圆 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17" name="组合 105"/>
          <p:cNvGrpSpPr/>
          <p:nvPr/>
        </p:nvGrpSpPr>
        <p:grpSpPr>
          <a:xfrm>
            <a:off x="715967" y="586408"/>
            <a:ext cx="1144242" cy="10877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20" name="椭圆 10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22" name="组合 110"/>
          <p:cNvGrpSpPr/>
          <p:nvPr/>
        </p:nvGrpSpPr>
        <p:grpSpPr>
          <a:xfrm>
            <a:off x="7671027" y="2449996"/>
            <a:ext cx="1175170" cy="11726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25" name="椭圆 1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37" name="组合 125"/>
          <p:cNvGrpSpPr/>
          <p:nvPr/>
        </p:nvGrpSpPr>
        <p:grpSpPr>
          <a:xfrm>
            <a:off x="2265936" y="1210693"/>
            <a:ext cx="1131368" cy="100883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9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40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47" name="组合 135"/>
          <p:cNvGrpSpPr/>
          <p:nvPr/>
        </p:nvGrpSpPr>
        <p:grpSpPr>
          <a:xfrm>
            <a:off x="6835352" y="4041535"/>
            <a:ext cx="881642" cy="840347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50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67" name="组合 155"/>
          <p:cNvGrpSpPr/>
          <p:nvPr/>
        </p:nvGrpSpPr>
        <p:grpSpPr>
          <a:xfrm>
            <a:off x="2368953" y="4236052"/>
            <a:ext cx="851795" cy="80566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0" name="椭圆 1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72" name="组合 160"/>
          <p:cNvGrpSpPr/>
          <p:nvPr/>
        </p:nvGrpSpPr>
        <p:grpSpPr>
          <a:xfrm>
            <a:off x="678424" y="1792052"/>
            <a:ext cx="1042141" cy="1023394"/>
            <a:chOff x="304800" y="673100"/>
            <a:chExt cx="4000500" cy="4000500"/>
          </a:xfrm>
          <a:solidFill>
            <a:schemeClr val="bg1">
              <a:lumMod val="65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5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grpSp>
        <p:nvGrpSpPr>
          <p:cNvPr id="182" name="组合 170"/>
          <p:cNvGrpSpPr/>
          <p:nvPr/>
        </p:nvGrpSpPr>
        <p:grpSpPr>
          <a:xfrm>
            <a:off x="6395879" y="1783539"/>
            <a:ext cx="1348818" cy="1311863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85" name="椭圆 1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81262" y="792427"/>
            <a:ext cx="5426034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Проведены совещания (принято участие) 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участием главы МО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 Краснодар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заместителей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главы,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представителей ГРБС, объектов контроля, органами, уполномоченными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в сфере закупок)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вопросам: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4515" y="719928"/>
            <a:ext cx="122662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МБУ «ДСО»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556407" y="3950897"/>
            <a:ext cx="139301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закупки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054189" y="2698675"/>
            <a:ext cx="1033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сбору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ТБО КГО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6781878" y="4283450"/>
            <a:ext cx="1033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жилфонд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7596700" y="2722577"/>
            <a:ext cx="1280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зеленые насаждения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6413024" y="2163784"/>
            <a:ext cx="1613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Незавершенное строительство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5" name="Line"/>
          <p:cNvCxnSpPr/>
          <p:nvPr/>
        </p:nvCxnSpPr>
        <p:spPr>
          <a:xfrm flipH="1" flipV="1">
            <a:off x="6483534" y="4129421"/>
            <a:ext cx="382543" cy="167292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sp>
        <p:nvSpPr>
          <p:cNvPr id="197" name="Прямоугольник 196"/>
          <p:cNvSpPr/>
          <p:nvPr/>
        </p:nvSpPr>
        <p:spPr>
          <a:xfrm>
            <a:off x="2360001" y="4397094"/>
            <a:ext cx="85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дорог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256921" y="1429493"/>
            <a:ext cx="1096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доп.места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школах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612773" y="2027817"/>
            <a:ext cx="1130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Отчетность за 2019 год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AutoShape 6"/>
          <p:cNvSpPr>
            <a:spLocks noChangeArrowheads="1"/>
          </p:cNvSpPr>
          <p:nvPr/>
        </p:nvSpPr>
        <p:spPr bwMode="auto">
          <a:xfrm>
            <a:off x="3682131" y="792428"/>
            <a:ext cx="5344417" cy="94721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sz="180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cxnSp>
        <p:nvCxnSpPr>
          <p:cNvPr id="57" name="Line"/>
          <p:cNvCxnSpPr/>
          <p:nvPr/>
        </p:nvCxnSpPr>
        <p:spPr>
          <a:xfrm flipH="1" flipV="1">
            <a:off x="1614894" y="1567854"/>
            <a:ext cx="1059098" cy="780721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59" name="Line"/>
          <p:cNvCxnSpPr/>
          <p:nvPr/>
        </p:nvCxnSpPr>
        <p:spPr>
          <a:xfrm flipV="1">
            <a:off x="1472512" y="3950897"/>
            <a:ext cx="915032" cy="26323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62" name="Line"/>
          <p:cNvCxnSpPr/>
          <p:nvPr/>
        </p:nvCxnSpPr>
        <p:spPr>
          <a:xfrm>
            <a:off x="1611002" y="2511262"/>
            <a:ext cx="335515" cy="15716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</p:spTree>
    <p:extLst>
      <p:ext uri="{BB962C8B-B14F-4D97-AF65-F5344CB8AC3E}">
        <p14:creationId xmlns:p14="http://schemas.microsoft.com/office/powerpoint/2010/main" val="3665532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222947" y="75489"/>
            <a:ext cx="7416824" cy="7386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Контроль за </a:t>
            </a:r>
            <a:r>
              <a:rPr lang="ru-RU" altLang="zh-CN" sz="2400" b="1" dirty="0" smtClean="0">
                <a:latin typeface="Arial Black" panose="020B0A04020102020204" pitchFamily="34" charset="0"/>
              </a:rPr>
              <a:t>наиболее значимыми проблемами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25"/>
          <p:cNvGrpSpPr/>
          <p:nvPr/>
        </p:nvGrpSpPr>
        <p:grpSpPr>
          <a:xfrm>
            <a:off x="3452522" y="1674311"/>
            <a:ext cx="2150140" cy="2632076"/>
            <a:chOff x="3505865" y="1809631"/>
            <a:chExt cx="2150140" cy="263207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433843" y="2367574"/>
              <a:ext cx="777579" cy="1381574"/>
            </a:xfrm>
            <a:custGeom>
              <a:avLst/>
              <a:gdLst>
                <a:gd name="T0" fmla="*/ 35 w 360"/>
                <a:gd name="T1" fmla="*/ 640 h 640"/>
                <a:gd name="T2" fmla="*/ 4 w 360"/>
                <a:gd name="T3" fmla="*/ 614 h 640"/>
                <a:gd name="T4" fmla="*/ 29 w 360"/>
                <a:gd name="T5" fmla="*/ 576 h 640"/>
                <a:gd name="T6" fmla="*/ 260 w 360"/>
                <a:gd name="T7" fmla="*/ 237 h 640"/>
                <a:gd name="T8" fmla="*/ 154 w 360"/>
                <a:gd name="T9" fmla="*/ 62 h 640"/>
                <a:gd name="T10" fmla="*/ 148 w 360"/>
                <a:gd name="T11" fmla="*/ 17 h 640"/>
                <a:gd name="T12" fmla="*/ 193 w 360"/>
                <a:gd name="T13" fmla="*/ 11 h 640"/>
                <a:gd name="T14" fmla="*/ 323 w 360"/>
                <a:gd name="T15" fmla="*/ 225 h 640"/>
                <a:gd name="T16" fmla="*/ 41 w 360"/>
                <a:gd name="T17" fmla="*/ 639 h 640"/>
                <a:gd name="T18" fmla="*/ 35 w 360"/>
                <a:gd name="T1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640">
                  <a:moveTo>
                    <a:pt x="35" y="640"/>
                  </a:moveTo>
                  <a:cubicBezTo>
                    <a:pt x="20" y="640"/>
                    <a:pt x="7" y="629"/>
                    <a:pt x="4" y="614"/>
                  </a:cubicBezTo>
                  <a:cubicBezTo>
                    <a:pt x="0" y="596"/>
                    <a:pt x="12" y="580"/>
                    <a:pt x="29" y="576"/>
                  </a:cubicBezTo>
                  <a:cubicBezTo>
                    <a:pt x="187" y="547"/>
                    <a:pt x="290" y="394"/>
                    <a:pt x="260" y="237"/>
                  </a:cubicBezTo>
                  <a:cubicBezTo>
                    <a:pt x="247" y="167"/>
                    <a:pt x="209" y="105"/>
                    <a:pt x="154" y="62"/>
                  </a:cubicBezTo>
                  <a:cubicBezTo>
                    <a:pt x="140" y="51"/>
                    <a:pt x="137" y="31"/>
                    <a:pt x="148" y="17"/>
                  </a:cubicBezTo>
                  <a:cubicBezTo>
                    <a:pt x="159" y="3"/>
                    <a:pt x="179" y="0"/>
                    <a:pt x="193" y="11"/>
                  </a:cubicBezTo>
                  <a:cubicBezTo>
                    <a:pt x="261" y="64"/>
                    <a:pt x="307" y="140"/>
                    <a:pt x="323" y="225"/>
                  </a:cubicBezTo>
                  <a:cubicBezTo>
                    <a:pt x="360" y="417"/>
                    <a:pt x="233" y="603"/>
                    <a:pt x="41" y="639"/>
                  </a:cubicBezTo>
                  <a:cubicBezTo>
                    <a:pt x="39" y="640"/>
                    <a:pt x="37" y="640"/>
                    <a:pt x="35" y="64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304542" y="2489791"/>
              <a:ext cx="759867" cy="1392202"/>
            </a:xfrm>
            <a:custGeom>
              <a:avLst/>
              <a:gdLst>
                <a:gd name="T0" fmla="*/ 35 w 352"/>
                <a:gd name="T1" fmla="*/ 645 h 645"/>
                <a:gd name="T2" fmla="*/ 4 w 352"/>
                <a:gd name="T3" fmla="*/ 620 h 645"/>
                <a:gd name="T4" fmla="*/ 28 w 352"/>
                <a:gd name="T5" fmla="*/ 581 h 645"/>
                <a:gd name="T6" fmla="*/ 246 w 352"/>
                <a:gd name="T7" fmla="*/ 233 h 645"/>
                <a:gd name="T8" fmla="*/ 132 w 352"/>
                <a:gd name="T9" fmla="*/ 62 h 645"/>
                <a:gd name="T10" fmla="*/ 125 w 352"/>
                <a:gd name="T11" fmla="*/ 17 h 645"/>
                <a:gd name="T12" fmla="*/ 169 w 352"/>
                <a:gd name="T13" fmla="*/ 10 h 645"/>
                <a:gd name="T14" fmla="*/ 308 w 352"/>
                <a:gd name="T15" fmla="*/ 218 h 645"/>
                <a:gd name="T16" fmla="*/ 43 w 352"/>
                <a:gd name="T17" fmla="*/ 644 h 645"/>
                <a:gd name="T18" fmla="*/ 35 w 352"/>
                <a:gd name="T1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645">
                  <a:moveTo>
                    <a:pt x="35" y="645"/>
                  </a:moveTo>
                  <a:cubicBezTo>
                    <a:pt x="21" y="645"/>
                    <a:pt x="8" y="635"/>
                    <a:pt x="4" y="620"/>
                  </a:cubicBezTo>
                  <a:cubicBezTo>
                    <a:pt x="0" y="603"/>
                    <a:pt x="11" y="585"/>
                    <a:pt x="28" y="581"/>
                  </a:cubicBezTo>
                  <a:cubicBezTo>
                    <a:pt x="184" y="545"/>
                    <a:pt x="282" y="389"/>
                    <a:pt x="246" y="233"/>
                  </a:cubicBezTo>
                  <a:cubicBezTo>
                    <a:pt x="230" y="164"/>
                    <a:pt x="189" y="103"/>
                    <a:pt x="132" y="62"/>
                  </a:cubicBezTo>
                  <a:cubicBezTo>
                    <a:pt x="118" y="52"/>
                    <a:pt x="114" y="32"/>
                    <a:pt x="125" y="17"/>
                  </a:cubicBezTo>
                  <a:cubicBezTo>
                    <a:pt x="135" y="3"/>
                    <a:pt x="155" y="0"/>
                    <a:pt x="169" y="10"/>
                  </a:cubicBezTo>
                  <a:cubicBezTo>
                    <a:pt x="239" y="60"/>
                    <a:pt x="289" y="134"/>
                    <a:pt x="308" y="218"/>
                  </a:cubicBezTo>
                  <a:cubicBezTo>
                    <a:pt x="352" y="409"/>
                    <a:pt x="233" y="600"/>
                    <a:pt x="43" y="644"/>
                  </a:cubicBezTo>
                  <a:cubicBezTo>
                    <a:pt x="40" y="644"/>
                    <a:pt x="38" y="645"/>
                    <a:pt x="35" y="64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805050" y="2146168"/>
              <a:ext cx="1188509" cy="1367404"/>
            </a:xfrm>
            <a:custGeom>
              <a:avLst/>
              <a:gdLst>
                <a:gd name="T0" fmla="*/ 146 w 550"/>
                <a:gd name="T1" fmla="*/ 633 h 633"/>
                <a:gd name="T2" fmla="*/ 125 w 550"/>
                <a:gd name="T3" fmla="*/ 625 h 633"/>
                <a:gd name="T4" fmla="*/ 0 w 550"/>
                <a:gd name="T5" fmla="*/ 355 h 633"/>
                <a:gd name="T6" fmla="*/ 355 w 550"/>
                <a:gd name="T7" fmla="*/ 0 h 633"/>
                <a:gd name="T8" fmla="*/ 529 w 550"/>
                <a:gd name="T9" fmla="*/ 46 h 633"/>
                <a:gd name="T10" fmla="*/ 541 w 550"/>
                <a:gd name="T11" fmla="*/ 90 h 633"/>
                <a:gd name="T12" fmla="*/ 498 w 550"/>
                <a:gd name="T13" fmla="*/ 102 h 633"/>
                <a:gd name="T14" fmla="*/ 355 w 550"/>
                <a:gd name="T15" fmla="*/ 64 h 633"/>
                <a:gd name="T16" fmla="*/ 64 w 550"/>
                <a:gd name="T17" fmla="*/ 355 h 633"/>
                <a:gd name="T18" fmla="*/ 166 w 550"/>
                <a:gd name="T19" fmla="*/ 576 h 633"/>
                <a:gd name="T20" fmla="*/ 170 w 550"/>
                <a:gd name="T21" fmla="*/ 621 h 633"/>
                <a:gd name="T22" fmla="*/ 146 w 550"/>
                <a:gd name="T2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633">
                  <a:moveTo>
                    <a:pt x="146" y="633"/>
                  </a:moveTo>
                  <a:cubicBezTo>
                    <a:pt x="138" y="633"/>
                    <a:pt x="131" y="630"/>
                    <a:pt x="125" y="625"/>
                  </a:cubicBezTo>
                  <a:cubicBezTo>
                    <a:pt x="46" y="557"/>
                    <a:pt x="0" y="459"/>
                    <a:pt x="0" y="355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416" y="0"/>
                    <a:pt x="476" y="16"/>
                    <a:pt x="529" y="46"/>
                  </a:cubicBezTo>
                  <a:cubicBezTo>
                    <a:pt x="545" y="55"/>
                    <a:pt x="550" y="74"/>
                    <a:pt x="541" y="90"/>
                  </a:cubicBezTo>
                  <a:cubicBezTo>
                    <a:pt x="533" y="105"/>
                    <a:pt x="513" y="111"/>
                    <a:pt x="498" y="102"/>
                  </a:cubicBezTo>
                  <a:cubicBezTo>
                    <a:pt x="454" y="77"/>
                    <a:pt x="405" y="64"/>
                    <a:pt x="355" y="64"/>
                  </a:cubicBezTo>
                  <a:cubicBezTo>
                    <a:pt x="195" y="64"/>
                    <a:pt x="64" y="195"/>
                    <a:pt x="64" y="355"/>
                  </a:cubicBezTo>
                  <a:cubicBezTo>
                    <a:pt x="64" y="440"/>
                    <a:pt x="102" y="521"/>
                    <a:pt x="166" y="576"/>
                  </a:cubicBezTo>
                  <a:cubicBezTo>
                    <a:pt x="180" y="588"/>
                    <a:pt x="181" y="608"/>
                    <a:pt x="170" y="621"/>
                  </a:cubicBezTo>
                  <a:cubicBezTo>
                    <a:pt x="164" y="629"/>
                    <a:pt x="155" y="633"/>
                    <a:pt x="146" y="633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355908" y="2688170"/>
              <a:ext cx="485322" cy="1140684"/>
            </a:xfrm>
            <a:custGeom>
              <a:avLst/>
              <a:gdLst>
                <a:gd name="T0" fmla="*/ 212 w 225"/>
                <a:gd name="T1" fmla="*/ 235 h 528"/>
                <a:gd name="T2" fmla="*/ 99 w 225"/>
                <a:gd name="T3" fmla="*/ 12 h 528"/>
                <a:gd name="T4" fmla="*/ 54 w 225"/>
                <a:gd name="T5" fmla="*/ 14 h 528"/>
                <a:gd name="T6" fmla="*/ 56 w 225"/>
                <a:gd name="T7" fmla="*/ 59 h 528"/>
                <a:gd name="T8" fmla="*/ 110 w 225"/>
                <a:gd name="T9" fmla="*/ 126 h 528"/>
                <a:gd name="T10" fmla="*/ 117 w 225"/>
                <a:gd name="T11" fmla="*/ 212 h 528"/>
                <a:gd name="T12" fmla="*/ 62 w 225"/>
                <a:gd name="T13" fmla="*/ 309 h 528"/>
                <a:gd name="T14" fmla="*/ 0 w 225"/>
                <a:gd name="T15" fmla="*/ 528 h 528"/>
                <a:gd name="T16" fmla="*/ 52 w 225"/>
                <a:gd name="T17" fmla="*/ 528 h 528"/>
                <a:gd name="T18" fmla="*/ 107 w 225"/>
                <a:gd name="T19" fmla="*/ 528 h 528"/>
                <a:gd name="T20" fmla="*/ 212 w 225"/>
                <a:gd name="T21" fmla="*/ 23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528">
                  <a:moveTo>
                    <a:pt x="212" y="235"/>
                  </a:moveTo>
                  <a:cubicBezTo>
                    <a:pt x="203" y="149"/>
                    <a:pt x="163" y="70"/>
                    <a:pt x="99" y="12"/>
                  </a:cubicBezTo>
                  <a:cubicBezTo>
                    <a:pt x="86" y="0"/>
                    <a:pt x="66" y="1"/>
                    <a:pt x="54" y="14"/>
                  </a:cubicBezTo>
                  <a:cubicBezTo>
                    <a:pt x="42" y="27"/>
                    <a:pt x="43" y="47"/>
                    <a:pt x="56" y="59"/>
                  </a:cubicBezTo>
                  <a:cubicBezTo>
                    <a:pt x="77" y="79"/>
                    <a:pt x="96" y="101"/>
                    <a:pt x="110" y="126"/>
                  </a:cubicBezTo>
                  <a:cubicBezTo>
                    <a:pt x="115" y="136"/>
                    <a:pt x="126" y="163"/>
                    <a:pt x="117" y="212"/>
                  </a:cubicBezTo>
                  <a:cubicBezTo>
                    <a:pt x="107" y="265"/>
                    <a:pt x="62" y="309"/>
                    <a:pt x="62" y="309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52" y="528"/>
                    <a:pt x="52" y="528"/>
                    <a:pt x="52" y="528"/>
                  </a:cubicBezTo>
                  <a:cubicBezTo>
                    <a:pt x="107" y="528"/>
                    <a:pt x="107" y="528"/>
                    <a:pt x="107" y="528"/>
                  </a:cubicBezTo>
                  <a:cubicBezTo>
                    <a:pt x="182" y="455"/>
                    <a:pt x="225" y="348"/>
                    <a:pt x="212" y="23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247862" y="2374659"/>
              <a:ext cx="1091090" cy="1546301"/>
            </a:xfrm>
            <a:custGeom>
              <a:avLst/>
              <a:gdLst>
                <a:gd name="T0" fmla="*/ 505 w 505"/>
                <a:gd name="T1" fmla="*/ 249 h 716"/>
                <a:gd name="T2" fmla="*/ 416 w 505"/>
                <a:gd name="T3" fmla="*/ 15 h 716"/>
                <a:gd name="T4" fmla="*/ 371 w 505"/>
                <a:gd name="T5" fmla="*/ 12 h 716"/>
                <a:gd name="T6" fmla="*/ 368 w 505"/>
                <a:gd name="T7" fmla="*/ 57 h 716"/>
                <a:gd name="T8" fmla="*/ 440 w 505"/>
                <a:gd name="T9" fmla="*/ 234 h 716"/>
                <a:gd name="T10" fmla="*/ 356 w 505"/>
                <a:gd name="T11" fmla="*/ 386 h 716"/>
                <a:gd name="T12" fmla="*/ 288 w 505"/>
                <a:gd name="T13" fmla="*/ 361 h 716"/>
                <a:gd name="T14" fmla="*/ 318 w 505"/>
                <a:gd name="T15" fmla="*/ 205 h 716"/>
                <a:gd name="T16" fmla="*/ 311 w 505"/>
                <a:gd name="T17" fmla="*/ 139 h 716"/>
                <a:gd name="T18" fmla="*/ 247 w 505"/>
                <a:gd name="T19" fmla="*/ 171 h 716"/>
                <a:gd name="T20" fmla="*/ 186 w 505"/>
                <a:gd name="T21" fmla="*/ 351 h 716"/>
                <a:gd name="T22" fmla="*/ 53 w 505"/>
                <a:gd name="T23" fmla="*/ 479 h 716"/>
                <a:gd name="T24" fmla="*/ 0 w 505"/>
                <a:gd name="T25" fmla="*/ 618 h 716"/>
                <a:gd name="T26" fmla="*/ 0 w 505"/>
                <a:gd name="T27" fmla="*/ 716 h 716"/>
                <a:gd name="T28" fmla="*/ 299 w 505"/>
                <a:gd name="T29" fmla="*/ 716 h 716"/>
                <a:gd name="T30" fmla="*/ 306 w 505"/>
                <a:gd name="T31" fmla="*/ 617 h 716"/>
                <a:gd name="T32" fmla="*/ 384 w 505"/>
                <a:gd name="T33" fmla="*/ 515 h 716"/>
                <a:gd name="T34" fmla="*/ 389 w 505"/>
                <a:gd name="T35" fmla="*/ 511 h 716"/>
                <a:gd name="T36" fmla="*/ 390 w 505"/>
                <a:gd name="T37" fmla="*/ 511 h 716"/>
                <a:gd name="T38" fmla="*/ 390 w 505"/>
                <a:gd name="T39" fmla="*/ 510 h 716"/>
                <a:gd name="T40" fmla="*/ 505 w 505"/>
                <a:gd name="T41" fmla="*/ 24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716">
                  <a:moveTo>
                    <a:pt x="505" y="249"/>
                  </a:moveTo>
                  <a:cubicBezTo>
                    <a:pt x="505" y="163"/>
                    <a:pt x="473" y="80"/>
                    <a:pt x="416" y="15"/>
                  </a:cubicBezTo>
                  <a:cubicBezTo>
                    <a:pt x="405" y="2"/>
                    <a:pt x="384" y="0"/>
                    <a:pt x="371" y="12"/>
                  </a:cubicBezTo>
                  <a:cubicBezTo>
                    <a:pt x="358" y="24"/>
                    <a:pt x="357" y="44"/>
                    <a:pt x="368" y="57"/>
                  </a:cubicBezTo>
                  <a:cubicBezTo>
                    <a:pt x="412" y="106"/>
                    <a:pt x="437" y="169"/>
                    <a:pt x="440" y="234"/>
                  </a:cubicBezTo>
                  <a:cubicBezTo>
                    <a:pt x="441" y="289"/>
                    <a:pt x="402" y="347"/>
                    <a:pt x="356" y="386"/>
                  </a:cubicBezTo>
                  <a:cubicBezTo>
                    <a:pt x="310" y="425"/>
                    <a:pt x="293" y="391"/>
                    <a:pt x="288" y="361"/>
                  </a:cubicBezTo>
                  <a:cubicBezTo>
                    <a:pt x="283" y="331"/>
                    <a:pt x="304" y="244"/>
                    <a:pt x="318" y="205"/>
                  </a:cubicBezTo>
                  <a:cubicBezTo>
                    <a:pt x="333" y="165"/>
                    <a:pt x="327" y="150"/>
                    <a:pt x="311" y="139"/>
                  </a:cubicBezTo>
                  <a:cubicBezTo>
                    <a:pt x="296" y="129"/>
                    <a:pt x="268" y="133"/>
                    <a:pt x="247" y="171"/>
                  </a:cubicBezTo>
                  <a:cubicBezTo>
                    <a:pt x="226" y="210"/>
                    <a:pt x="216" y="287"/>
                    <a:pt x="186" y="351"/>
                  </a:cubicBezTo>
                  <a:cubicBezTo>
                    <a:pt x="157" y="415"/>
                    <a:pt x="95" y="438"/>
                    <a:pt x="53" y="479"/>
                  </a:cubicBezTo>
                  <a:cubicBezTo>
                    <a:pt x="11" y="520"/>
                    <a:pt x="0" y="580"/>
                    <a:pt x="0" y="618"/>
                  </a:cubicBezTo>
                  <a:cubicBezTo>
                    <a:pt x="0" y="656"/>
                    <a:pt x="0" y="716"/>
                    <a:pt x="0" y="716"/>
                  </a:cubicBezTo>
                  <a:cubicBezTo>
                    <a:pt x="299" y="716"/>
                    <a:pt x="299" y="716"/>
                    <a:pt x="299" y="716"/>
                  </a:cubicBezTo>
                  <a:cubicBezTo>
                    <a:pt x="299" y="716"/>
                    <a:pt x="289" y="654"/>
                    <a:pt x="306" y="617"/>
                  </a:cubicBezTo>
                  <a:cubicBezTo>
                    <a:pt x="321" y="582"/>
                    <a:pt x="362" y="536"/>
                    <a:pt x="384" y="515"/>
                  </a:cubicBezTo>
                  <a:cubicBezTo>
                    <a:pt x="386" y="514"/>
                    <a:pt x="388" y="512"/>
                    <a:pt x="389" y="511"/>
                  </a:cubicBezTo>
                  <a:cubicBezTo>
                    <a:pt x="389" y="511"/>
                    <a:pt x="389" y="511"/>
                    <a:pt x="390" y="511"/>
                  </a:cubicBezTo>
                  <a:cubicBezTo>
                    <a:pt x="390" y="510"/>
                    <a:pt x="390" y="510"/>
                    <a:pt x="390" y="510"/>
                  </a:cubicBezTo>
                  <a:cubicBezTo>
                    <a:pt x="460" y="445"/>
                    <a:pt x="505" y="352"/>
                    <a:pt x="505" y="249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19522" y="3995352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219522" y="4167163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75392" y="4340745"/>
              <a:ext cx="393217" cy="100962"/>
            </a:xfrm>
            <a:custGeom>
              <a:avLst/>
              <a:gdLst>
                <a:gd name="T0" fmla="*/ 182 w 182"/>
                <a:gd name="T1" fmla="*/ 24 h 47"/>
                <a:gd name="T2" fmla="*/ 159 w 182"/>
                <a:gd name="T3" fmla="*/ 47 h 47"/>
                <a:gd name="T4" fmla="*/ 24 w 182"/>
                <a:gd name="T5" fmla="*/ 47 h 47"/>
                <a:gd name="T6" fmla="*/ 0 w 182"/>
                <a:gd name="T7" fmla="*/ 24 h 47"/>
                <a:gd name="T8" fmla="*/ 0 w 182"/>
                <a:gd name="T9" fmla="*/ 24 h 47"/>
                <a:gd name="T10" fmla="*/ 24 w 182"/>
                <a:gd name="T11" fmla="*/ 0 h 47"/>
                <a:gd name="T12" fmla="*/ 159 w 182"/>
                <a:gd name="T13" fmla="*/ 0 h 47"/>
                <a:gd name="T14" fmla="*/ 182 w 182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47">
                  <a:moveTo>
                    <a:pt x="182" y="24"/>
                  </a:moveTo>
                  <a:cubicBezTo>
                    <a:pt x="182" y="37"/>
                    <a:pt x="171" y="47"/>
                    <a:pt x="159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1" y="0"/>
                    <a:pt x="182" y="11"/>
                    <a:pt x="182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50745" y="1809631"/>
              <a:ext cx="42510" cy="216092"/>
            </a:xfrm>
            <a:custGeom>
              <a:avLst/>
              <a:gdLst>
                <a:gd name="T0" fmla="*/ 20 w 20"/>
                <a:gd name="T1" fmla="*/ 90 h 100"/>
                <a:gd name="T2" fmla="*/ 10 w 20"/>
                <a:gd name="T3" fmla="*/ 100 h 100"/>
                <a:gd name="T4" fmla="*/ 10 w 20"/>
                <a:gd name="T5" fmla="*/ 100 h 100"/>
                <a:gd name="T6" fmla="*/ 0 w 20"/>
                <a:gd name="T7" fmla="*/ 90 h 100"/>
                <a:gd name="T8" fmla="*/ 0 w 20"/>
                <a:gd name="T9" fmla="*/ 10 h 100"/>
                <a:gd name="T10" fmla="*/ 10 w 20"/>
                <a:gd name="T11" fmla="*/ 0 h 100"/>
                <a:gd name="T12" fmla="*/ 10 w 20"/>
                <a:gd name="T13" fmla="*/ 0 h 100"/>
                <a:gd name="T14" fmla="*/ 20 w 20"/>
                <a:gd name="T15" fmla="*/ 10 h 100"/>
                <a:gd name="T16" fmla="*/ 20 w 20"/>
                <a:gd name="T1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0">
                  <a:moveTo>
                    <a:pt x="20" y="90"/>
                  </a:moveTo>
                  <a:cubicBezTo>
                    <a:pt x="20" y="95"/>
                    <a:pt x="16" y="100"/>
                    <a:pt x="10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4" y="100"/>
                    <a:pt x="0" y="95"/>
                    <a:pt x="0" y="9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lnTo>
                    <a:pt x="20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rot="798875">
              <a:off x="3859071" y="2110743"/>
              <a:ext cx="198380" cy="136387"/>
            </a:xfrm>
            <a:custGeom>
              <a:avLst/>
              <a:gdLst>
                <a:gd name="T0" fmla="*/ 85 w 92"/>
                <a:gd name="T1" fmla="*/ 43 h 63"/>
                <a:gd name="T2" fmla="*/ 89 w 92"/>
                <a:gd name="T3" fmla="*/ 57 h 63"/>
                <a:gd name="T4" fmla="*/ 89 w 92"/>
                <a:gd name="T5" fmla="*/ 57 h 63"/>
                <a:gd name="T6" fmla="*/ 75 w 92"/>
                <a:gd name="T7" fmla="*/ 61 h 63"/>
                <a:gd name="T8" fmla="*/ 6 w 92"/>
                <a:gd name="T9" fmla="*/ 21 h 63"/>
                <a:gd name="T10" fmla="*/ 2 w 92"/>
                <a:gd name="T11" fmla="*/ 7 h 63"/>
                <a:gd name="T12" fmla="*/ 2 w 92"/>
                <a:gd name="T13" fmla="*/ 7 h 63"/>
                <a:gd name="T14" fmla="*/ 16 w 92"/>
                <a:gd name="T15" fmla="*/ 3 h 63"/>
                <a:gd name="T16" fmla="*/ 85 w 92"/>
                <a:gd name="T1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3">
                  <a:moveTo>
                    <a:pt x="85" y="43"/>
                  </a:moveTo>
                  <a:cubicBezTo>
                    <a:pt x="90" y="46"/>
                    <a:pt x="92" y="52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6" y="62"/>
                    <a:pt x="80" y="63"/>
                    <a:pt x="75" y="6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" y="18"/>
                    <a:pt x="0" y="1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2"/>
                    <a:pt x="11" y="0"/>
                    <a:pt x="16" y="3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39362" y="2502189"/>
              <a:ext cx="212550" cy="111589"/>
            </a:xfrm>
            <a:custGeom>
              <a:avLst/>
              <a:gdLst>
                <a:gd name="T0" fmla="*/ 90 w 98"/>
                <a:gd name="T1" fmla="*/ 30 h 51"/>
                <a:gd name="T2" fmla="*/ 96 w 98"/>
                <a:gd name="T3" fmla="*/ 43 h 51"/>
                <a:gd name="T4" fmla="*/ 96 w 98"/>
                <a:gd name="T5" fmla="*/ 43 h 51"/>
                <a:gd name="T6" fmla="*/ 83 w 98"/>
                <a:gd name="T7" fmla="*/ 49 h 51"/>
                <a:gd name="T8" fmla="*/ 8 w 98"/>
                <a:gd name="T9" fmla="*/ 22 h 51"/>
                <a:gd name="T10" fmla="*/ 2 w 98"/>
                <a:gd name="T11" fmla="*/ 8 h 51"/>
                <a:gd name="T12" fmla="*/ 2 w 98"/>
                <a:gd name="T13" fmla="*/ 8 h 51"/>
                <a:gd name="T14" fmla="*/ 15 w 98"/>
                <a:gd name="T15" fmla="*/ 2 h 51"/>
                <a:gd name="T16" fmla="*/ 90 w 98"/>
                <a:gd name="T1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90" y="30"/>
                  </a:moveTo>
                  <a:cubicBezTo>
                    <a:pt x="95" y="32"/>
                    <a:pt x="98" y="37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4" y="48"/>
                    <a:pt x="88" y="51"/>
                    <a:pt x="83" y="4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lnTo>
                    <a:pt x="90" y="3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rot="674031" flipV="1">
              <a:off x="3505865" y="2642184"/>
              <a:ext cx="216092" cy="45719"/>
            </a:xfrm>
            <a:custGeom>
              <a:avLst/>
              <a:gdLst>
                <a:gd name="T0" fmla="*/ 89 w 100"/>
                <a:gd name="T1" fmla="*/ 0 h 20"/>
                <a:gd name="T2" fmla="*/ 99 w 100"/>
                <a:gd name="T3" fmla="*/ 10 h 20"/>
                <a:gd name="T4" fmla="*/ 99 w 100"/>
                <a:gd name="T5" fmla="*/ 10 h 20"/>
                <a:gd name="T6" fmla="*/ 89 w 100"/>
                <a:gd name="T7" fmla="*/ 20 h 20"/>
                <a:gd name="T8" fmla="*/ 10 w 100"/>
                <a:gd name="T9" fmla="*/ 20 h 20"/>
                <a:gd name="T10" fmla="*/ 0 w 100"/>
                <a:gd name="T11" fmla="*/ 10 h 20"/>
                <a:gd name="T12" fmla="*/ 0 w 100"/>
                <a:gd name="T13" fmla="*/ 10 h 20"/>
                <a:gd name="T14" fmla="*/ 10 w 100"/>
                <a:gd name="T15" fmla="*/ 0 h 20"/>
                <a:gd name="T16" fmla="*/ 89 w 10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89" y="0"/>
                  </a:moveTo>
                  <a:cubicBezTo>
                    <a:pt x="95" y="0"/>
                    <a:pt x="100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6"/>
                    <a:pt x="95" y="20"/>
                    <a:pt x="8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22226" y="3203663"/>
              <a:ext cx="210779" cy="108047"/>
            </a:xfrm>
            <a:custGeom>
              <a:avLst/>
              <a:gdLst>
                <a:gd name="T0" fmla="*/ 83 w 98"/>
                <a:gd name="T1" fmla="*/ 2 h 50"/>
                <a:gd name="T2" fmla="*/ 96 w 98"/>
                <a:gd name="T3" fmla="*/ 8 h 50"/>
                <a:gd name="T4" fmla="*/ 96 w 98"/>
                <a:gd name="T5" fmla="*/ 8 h 50"/>
                <a:gd name="T6" fmla="*/ 90 w 98"/>
                <a:gd name="T7" fmla="*/ 21 h 50"/>
                <a:gd name="T8" fmla="*/ 15 w 98"/>
                <a:gd name="T9" fmla="*/ 48 h 50"/>
                <a:gd name="T10" fmla="*/ 2 w 98"/>
                <a:gd name="T11" fmla="*/ 42 h 50"/>
                <a:gd name="T12" fmla="*/ 2 w 98"/>
                <a:gd name="T13" fmla="*/ 42 h 50"/>
                <a:gd name="T14" fmla="*/ 8 w 98"/>
                <a:gd name="T15" fmla="*/ 29 h 50"/>
                <a:gd name="T16" fmla="*/ 83 w 98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3" y="2"/>
                  </a:moveTo>
                  <a:cubicBezTo>
                    <a:pt x="88" y="0"/>
                    <a:pt x="94" y="2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3"/>
                    <a:pt x="95" y="19"/>
                    <a:pt x="90" y="2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0" y="50"/>
                    <a:pt x="4" y="47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7"/>
                    <a:pt x="3" y="31"/>
                    <a:pt x="8" y="29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851102" y="3556083"/>
              <a:ext cx="159412" cy="180667"/>
            </a:xfrm>
            <a:custGeom>
              <a:avLst/>
              <a:gdLst>
                <a:gd name="T0" fmla="*/ 55 w 74"/>
                <a:gd name="T1" fmla="*/ 5 h 84"/>
                <a:gd name="T2" fmla="*/ 69 w 74"/>
                <a:gd name="T3" fmla="*/ 4 h 84"/>
                <a:gd name="T4" fmla="*/ 69 w 74"/>
                <a:gd name="T5" fmla="*/ 4 h 84"/>
                <a:gd name="T6" fmla="*/ 70 w 74"/>
                <a:gd name="T7" fmla="*/ 18 h 84"/>
                <a:gd name="T8" fmla="*/ 19 w 74"/>
                <a:gd name="T9" fmla="*/ 79 h 84"/>
                <a:gd name="T10" fmla="*/ 5 w 74"/>
                <a:gd name="T11" fmla="*/ 81 h 84"/>
                <a:gd name="T12" fmla="*/ 5 w 74"/>
                <a:gd name="T13" fmla="*/ 81 h 84"/>
                <a:gd name="T14" fmla="*/ 4 w 74"/>
                <a:gd name="T15" fmla="*/ 66 h 84"/>
                <a:gd name="T16" fmla="*/ 55 w 74"/>
                <a:gd name="T17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55" y="5"/>
                  </a:moveTo>
                  <a:cubicBezTo>
                    <a:pt x="58" y="1"/>
                    <a:pt x="65" y="0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3" y="8"/>
                    <a:pt x="74" y="14"/>
                    <a:pt x="70" y="1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6" y="84"/>
                    <a:pt x="9" y="84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77"/>
                    <a:pt x="0" y="71"/>
                    <a:pt x="4" y="66"/>
                  </a:cubicBezTo>
                  <a:lnTo>
                    <a:pt x="55" y="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01658" y="3646416"/>
              <a:ext cx="136387" cy="198380"/>
            </a:xfrm>
            <a:custGeom>
              <a:avLst/>
              <a:gdLst>
                <a:gd name="T0" fmla="*/ 43 w 63"/>
                <a:gd name="T1" fmla="*/ 7 h 92"/>
                <a:gd name="T2" fmla="*/ 57 w 63"/>
                <a:gd name="T3" fmla="*/ 3 h 92"/>
                <a:gd name="T4" fmla="*/ 57 w 63"/>
                <a:gd name="T5" fmla="*/ 3 h 92"/>
                <a:gd name="T6" fmla="*/ 60 w 63"/>
                <a:gd name="T7" fmla="*/ 17 h 92"/>
                <a:gd name="T8" fmla="*/ 20 w 63"/>
                <a:gd name="T9" fmla="*/ 86 h 92"/>
                <a:gd name="T10" fmla="*/ 7 w 63"/>
                <a:gd name="T11" fmla="*/ 90 h 92"/>
                <a:gd name="T12" fmla="*/ 7 w 63"/>
                <a:gd name="T13" fmla="*/ 90 h 92"/>
                <a:gd name="T14" fmla="*/ 3 w 63"/>
                <a:gd name="T15" fmla="*/ 76 h 92"/>
                <a:gd name="T16" fmla="*/ 43 w 63"/>
                <a:gd name="T17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43" y="7"/>
                  </a:moveTo>
                  <a:cubicBezTo>
                    <a:pt x="46" y="2"/>
                    <a:pt x="52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6"/>
                    <a:pt x="63" y="12"/>
                    <a:pt x="60" y="17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8" y="91"/>
                    <a:pt x="11" y="92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" y="87"/>
                    <a:pt x="0" y="81"/>
                    <a:pt x="3" y="76"/>
                  </a:cubicBezTo>
                  <a:lnTo>
                    <a:pt x="43" y="7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984702" y="3653501"/>
              <a:ext cx="136387" cy="198380"/>
            </a:xfrm>
            <a:custGeom>
              <a:avLst/>
              <a:gdLst>
                <a:gd name="T0" fmla="*/ 3 w 63"/>
                <a:gd name="T1" fmla="*/ 16 h 92"/>
                <a:gd name="T2" fmla="*/ 6 w 63"/>
                <a:gd name="T3" fmla="*/ 3 h 92"/>
                <a:gd name="T4" fmla="*/ 6 w 63"/>
                <a:gd name="T5" fmla="*/ 3 h 92"/>
                <a:gd name="T6" fmla="*/ 20 w 63"/>
                <a:gd name="T7" fmla="*/ 6 h 92"/>
                <a:gd name="T8" fmla="*/ 60 w 63"/>
                <a:gd name="T9" fmla="*/ 75 h 92"/>
                <a:gd name="T10" fmla="*/ 56 w 63"/>
                <a:gd name="T11" fmla="*/ 89 h 92"/>
                <a:gd name="T12" fmla="*/ 56 w 63"/>
                <a:gd name="T13" fmla="*/ 89 h 92"/>
                <a:gd name="T14" fmla="*/ 43 w 63"/>
                <a:gd name="T15" fmla="*/ 85 h 92"/>
                <a:gd name="T16" fmla="*/ 3 w 63"/>
                <a:gd name="T1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3" y="16"/>
                  </a:moveTo>
                  <a:cubicBezTo>
                    <a:pt x="0" y="12"/>
                    <a:pt x="2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8" y="1"/>
                    <a:pt x="20" y="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80"/>
                    <a:pt x="61" y="86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2" y="92"/>
                    <a:pt x="45" y="90"/>
                    <a:pt x="43" y="8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400926" y="3291469"/>
              <a:ext cx="212550" cy="108047"/>
            </a:xfrm>
            <a:custGeom>
              <a:avLst/>
              <a:gdLst>
                <a:gd name="T0" fmla="*/ 8 w 98"/>
                <a:gd name="T1" fmla="*/ 21 h 50"/>
                <a:gd name="T2" fmla="*/ 2 w 98"/>
                <a:gd name="T3" fmla="*/ 8 h 50"/>
                <a:gd name="T4" fmla="*/ 2 w 98"/>
                <a:gd name="T5" fmla="*/ 8 h 50"/>
                <a:gd name="T6" fmla="*/ 15 w 98"/>
                <a:gd name="T7" fmla="*/ 2 h 50"/>
                <a:gd name="T8" fmla="*/ 90 w 98"/>
                <a:gd name="T9" fmla="*/ 29 h 50"/>
                <a:gd name="T10" fmla="*/ 96 w 98"/>
                <a:gd name="T11" fmla="*/ 42 h 50"/>
                <a:gd name="T12" fmla="*/ 96 w 98"/>
                <a:gd name="T13" fmla="*/ 42 h 50"/>
                <a:gd name="T14" fmla="*/ 83 w 98"/>
                <a:gd name="T15" fmla="*/ 48 h 50"/>
                <a:gd name="T16" fmla="*/ 8 w 98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" y="21"/>
                  </a:moveTo>
                  <a:cubicBezTo>
                    <a:pt x="3" y="19"/>
                    <a:pt x="0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5" y="31"/>
                    <a:pt x="98" y="37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7"/>
                    <a:pt x="88" y="50"/>
                    <a:pt x="83" y="48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439913" y="2883008"/>
              <a:ext cx="216092" cy="42510"/>
            </a:xfrm>
            <a:custGeom>
              <a:avLst/>
              <a:gdLst>
                <a:gd name="T0" fmla="*/ 10 w 100"/>
                <a:gd name="T1" fmla="*/ 20 h 20"/>
                <a:gd name="T2" fmla="*/ 0 w 100"/>
                <a:gd name="T3" fmla="*/ 10 h 20"/>
                <a:gd name="T4" fmla="*/ 0 w 100"/>
                <a:gd name="T5" fmla="*/ 10 h 20"/>
                <a:gd name="T6" fmla="*/ 10 w 100"/>
                <a:gd name="T7" fmla="*/ 0 h 20"/>
                <a:gd name="T8" fmla="*/ 90 w 100"/>
                <a:gd name="T9" fmla="*/ 0 h 20"/>
                <a:gd name="T10" fmla="*/ 100 w 100"/>
                <a:gd name="T11" fmla="*/ 10 h 20"/>
                <a:gd name="T12" fmla="*/ 100 w 100"/>
                <a:gd name="T13" fmla="*/ 10 h 20"/>
                <a:gd name="T14" fmla="*/ 90 w 100"/>
                <a:gd name="T15" fmla="*/ 20 h 20"/>
                <a:gd name="T16" fmla="*/ 10 w 10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0" y="5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6"/>
                    <a:pt x="96" y="20"/>
                    <a:pt x="90" y="2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436371" y="2742625"/>
              <a:ext cx="216092" cy="77935"/>
            </a:xfrm>
            <a:custGeom>
              <a:avLst/>
              <a:gdLst>
                <a:gd name="T0" fmla="*/ 12 w 100"/>
                <a:gd name="T1" fmla="*/ 35 h 36"/>
                <a:gd name="T2" fmla="*/ 1 w 100"/>
                <a:gd name="T3" fmla="*/ 27 h 36"/>
                <a:gd name="T4" fmla="*/ 1 w 100"/>
                <a:gd name="T5" fmla="*/ 27 h 36"/>
                <a:gd name="T6" fmla="*/ 9 w 100"/>
                <a:gd name="T7" fmla="*/ 15 h 36"/>
                <a:gd name="T8" fmla="*/ 87 w 100"/>
                <a:gd name="T9" fmla="*/ 1 h 36"/>
                <a:gd name="T10" fmla="*/ 99 w 100"/>
                <a:gd name="T11" fmla="*/ 10 h 36"/>
                <a:gd name="T12" fmla="*/ 99 w 100"/>
                <a:gd name="T13" fmla="*/ 10 h 36"/>
                <a:gd name="T14" fmla="*/ 91 w 100"/>
                <a:gd name="T15" fmla="*/ 21 h 36"/>
                <a:gd name="T16" fmla="*/ 12 w 100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12" y="35"/>
                  </a:moveTo>
                  <a:cubicBezTo>
                    <a:pt x="7" y="36"/>
                    <a:pt x="1" y="3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93" y="0"/>
                    <a:pt x="98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5"/>
                    <a:pt x="96" y="20"/>
                    <a:pt x="91" y="21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307049" y="2291343"/>
              <a:ext cx="200152" cy="136387"/>
            </a:xfrm>
            <a:custGeom>
              <a:avLst/>
              <a:gdLst>
                <a:gd name="T0" fmla="*/ 17 w 93"/>
                <a:gd name="T1" fmla="*/ 60 h 63"/>
                <a:gd name="T2" fmla="*/ 3 w 93"/>
                <a:gd name="T3" fmla="*/ 57 h 63"/>
                <a:gd name="T4" fmla="*/ 3 w 93"/>
                <a:gd name="T5" fmla="*/ 57 h 63"/>
                <a:gd name="T6" fmla="*/ 7 w 93"/>
                <a:gd name="T7" fmla="*/ 43 h 63"/>
                <a:gd name="T8" fmla="*/ 76 w 93"/>
                <a:gd name="T9" fmla="*/ 3 h 63"/>
                <a:gd name="T10" fmla="*/ 90 w 93"/>
                <a:gd name="T11" fmla="*/ 7 h 63"/>
                <a:gd name="T12" fmla="*/ 90 w 93"/>
                <a:gd name="T13" fmla="*/ 7 h 63"/>
                <a:gd name="T14" fmla="*/ 86 w 93"/>
                <a:gd name="T15" fmla="*/ 20 h 63"/>
                <a:gd name="T16" fmla="*/ 17 w 93"/>
                <a:gd name="T1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3">
                  <a:moveTo>
                    <a:pt x="17" y="60"/>
                  </a:moveTo>
                  <a:cubicBezTo>
                    <a:pt x="12" y="63"/>
                    <a:pt x="6" y="61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2" y="45"/>
                    <a:pt x="7" y="4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1" y="0"/>
                    <a:pt x="87" y="2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3" y="11"/>
                    <a:pt x="91" y="18"/>
                    <a:pt x="86" y="20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232677" y="2192221"/>
              <a:ext cx="178897" cy="159412"/>
            </a:xfrm>
            <a:custGeom>
              <a:avLst/>
              <a:gdLst>
                <a:gd name="T0" fmla="*/ 17 w 83"/>
                <a:gd name="T1" fmla="*/ 71 h 74"/>
                <a:gd name="T2" fmla="*/ 3 w 83"/>
                <a:gd name="T3" fmla="*/ 69 h 74"/>
                <a:gd name="T4" fmla="*/ 3 w 83"/>
                <a:gd name="T5" fmla="*/ 69 h 74"/>
                <a:gd name="T6" fmla="*/ 4 w 83"/>
                <a:gd name="T7" fmla="*/ 55 h 74"/>
                <a:gd name="T8" fmla="*/ 65 w 83"/>
                <a:gd name="T9" fmla="*/ 4 h 74"/>
                <a:gd name="T10" fmla="*/ 80 w 83"/>
                <a:gd name="T11" fmla="*/ 5 h 74"/>
                <a:gd name="T12" fmla="*/ 80 w 83"/>
                <a:gd name="T13" fmla="*/ 5 h 74"/>
                <a:gd name="T14" fmla="*/ 79 w 83"/>
                <a:gd name="T15" fmla="*/ 20 h 74"/>
                <a:gd name="T16" fmla="*/ 17 w 83"/>
                <a:gd name="T17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4">
                  <a:moveTo>
                    <a:pt x="17" y="71"/>
                  </a:moveTo>
                  <a:cubicBezTo>
                    <a:pt x="13" y="74"/>
                    <a:pt x="7" y="74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65"/>
                    <a:pt x="0" y="59"/>
                    <a:pt x="4" y="5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0"/>
                    <a:pt x="76" y="1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9"/>
                    <a:pt x="83" y="16"/>
                    <a:pt x="79" y="20"/>
                  </a:cubicBezTo>
                  <a:lnTo>
                    <a:pt x="17" y="7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853630" y="1871624"/>
              <a:ext cx="106275" cy="212550"/>
            </a:xfrm>
            <a:custGeom>
              <a:avLst/>
              <a:gdLst>
                <a:gd name="T0" fmla="*/ 21 w 50"/>
                <a:gd name="T1" fmla="*/ 90 h 98"/>
                <a:gd name="T2" fmla="*/ 8 w 50"/>
                <a:gd name="T3" fmla="*/ 96 h 98"/>
                <a:gd name="T4" fmla="*/ 8 w 50"/>
                <a:gd name="T5" fmla="*/ 96 h 98"/>
                <a:gd name="T6" fmla="*/ 2 w 50"/>
                <a:gd name="T7" fmla="*/ 83 h 98"/>
                <a:gd name="T8" fmla="*/ 29 w 50"/>
                <a:gd name="T9" fmla="*/ 8 h 98"/>
                <a:gd name="T10" fmla="*/ 42 w 50"/>
                <a:gd name="T11" fmla="*/ 2 h 98"/>
                <a:gd name="T12" fmla="*/ 42 w 50"/>
                <a:gd name="T13" fmla="*/ 2 h 98"/>
                <a:gd name="T14" fmla="*/ 49 w 50"/>
                <a:gd name="T15" fmla="*/ 15 h 98"/>
                <a:gd name="T16" fmla="*/ 21 w 50"/>
                <a:gd name="T17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21" y="90"/>
                  </a:moveTo>
                  <a:cubicBezTo>
                    <a:pt x="19" y="95"/>
                    <a:pt x="14" y="98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4"/>
                    <a:pt x="0" y="88"/>
                    <a:pt x="2" y="8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3"/>
                    <a:pt x="37" y="0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8" y="4"/>
                    <a:pt x="50" y="10"/>
                    <a:pt x="49" y="15"/>
                  </a:cubicBezTo>
                  <a:lnTo>
                    <a:pt x="21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703073" y="1825572"/>
              <a:ext cx="77935" cy="216092"/>
            </a:xfrm>
            <a:custGeom>
              <a:avLst/>
              <a:gdLst>
                <a:gd name="T0" fmla="*/ 21 w 36"/>
                <a:gd name="T1" fmla="*/ 91 h 100"/>
                <a:gd name="T2" fmla="*/ 9 w 36"/>
                <a:gd name="T3" fmla="*/ 99 h 100"/>
                <a:gd name="T4" fmla="*/ 9 w 36"/>
                <a:gd name="T5" fmla="*/ 99 h 100"/>
                <a:gd name="T6" fmla="*/ 1 w 36"/>
                <a:gd name="T7" fmla="*/ 88 h 100"/>
                <a:gd name="T8" fmla="*/ 15 w 36"/>
                <a:gd name="T9" fmla="*/ 9 h 100"/>
                <a:gd name="T10" fmla="*/ 27 w 36"/>
                <a:gd name="T11" fmla="*/ 1 h 100"/>
                <a:gd name="T12" fmla="*/ 27 w 36"/>
                <a:gd name="T13" fmla="*/ 1 h 100"/>
                <a:gd name="T14" fmla="*/ 35 w 36"/>
                <a:gd name="T15" fmla="*/ 13 h 100"/>
                <a:gd name="T16" fmla="*/ 21 w 36"/>
                <a:gd name="T17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21" y="91"/>
                  </a:moveTo>
                  <a:cubicBezTo>
                    <a:pt x="20" y="97"/>
                    <a:pt x="15" y="100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98"/>
                    <a:pt x="0" y="93"/>
                    <a:pt x="1" y="8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4"/>
                    <a:pt x="21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2" y="2"/>
                    <a:pt x="36" y="7"/>
                    <a:pt x="35" y="13"/>
                  </a:cubicBezTo>
                  <a:lnTo>
                    <a:pt x="21" y="9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898898" y="1731505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680962" y="2286501"/>
            <a:ext cx="2813979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5308635" y="1943926"/>
            <a:ext cx="3080475" cy="2965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84815" y="3544490"/>
            <a:ext cx="3060674" cy="149044"/>
          </a:xfrm>
          <a:custGeom>
            <a:avLst/>
            <a:gdLst>
              <a:gd name="T0" fmla="*/ 881 w 881"/>
              <a:gd name="T1" fmla="*/ 0 h 160"/>
              <a:gd name="T2" fmla="*/ 881 w 881"/>
              <a:gd name="T3" fmla="*/ 110 h 160"/>
              <a:gd name="T4" fmla="*/ 830 w 881"/>
              <a:gd name="T5" fmla="*/ 160 h 160"/>
              <a:gd name="T6" fmla="*/ 0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881" y="0"/>
                </a:moveTo>
                <a:cubicBezTo>
                  <a:pt x="881" y="110"/>
                  <a:pt x="881" y="110"/>
                  <a:pt x="881" y="110"/>
                </a:cubicBezTo>
                <a:cubicBezTo>
                  <a:pt x="881" y="138"/>
                  <a:pt x="858" y="160"/>
                  <a:pt x="830" y="160"/>
                </a:cubicBezTo>
                <a:cubicBezTo>
                  <a:pt x="0" y="160"/>
                  <a:pt x="0" y="160"/>
                  <a:pt x="0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247270" y="3719021"/>
            <a:ext cx="3520591" cy="123336"/>
          </a:xfrm>
          <a:custGeom>
            <a:avLst/>
            <a:gdLst>
              <a:gd name="T0" fmla="*/ 0 w 881"/>
              <a:gd name="T1" fmla="*/ 0 h 160"/>
              <a:gd name="T2" fmla="*/ 0 w 881"/>
              <a:gd name="T3" fmla="*/ 110 h 160"/>
              <a:gd name="T4" fmla="*/ 51 w 881"/>
              <a:gd name="T5" fmla="*/ 160 h 160"/>
              <a:gd name="T6" fmla="*/ 881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38"/>
                  <a:pt x="23" y="160"/>
                  <a:pt x="51" y="160"/>
                </a:cubicBezTo>
                <a:cubicBezTo>
                  <a:pt x="881" y="160"/>
                  <a:pt x="881" y="160"/>
                  <a:pt x="881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Прямоугольник 61"/>
          <p:cNvSpPr/>
          <p:nvPr/>
        </p:nvSpPr>
        <p:spPr>
          <a:xfrm>
            <a:off x="635333" y="1797112"/>
            <a:ext cx="283626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доп.мест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системе образования</a:t>
            </a:r>
          </a:p>
        </p:txBody>
      </p:sp>
      <p:sp>
        <p:nvSpPr>
          <p:cNvPr id="63" name="Line 40"/>
          <p:cNvSpPr>
            <a:spLocks noChangeShapeType="1"/>
          </p:cNvSpPr>
          <p:nvPr/>
        </p:nvSpPr>
        <p:spPr bwMode="auto">
          <a:xfrm flipH="1">
            <a:off x="664744" y="2905662"/>
            <a:ext cx="2671210" cy="5314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Прямоугольник 63"/>
          <p:cNvSpPr/>
          <p:nvPr/>
        </p:nvSpPr>
        <p:spPr>
          <a:xfrm>
            <a:off x="660458" y="2600989"/>
            <a:ext cx="285432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Оплата судебных решений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4682" y="3374844"/>
            <a:ext cx="302582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Незавершенное строительство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305311" y="1421792"/>
            <a:ext cx="2825854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Администрирование доходов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40"/>
          <p:cNvSpPr>
            <a:spLocks noChangeShapeType="1"/>
          </p:cNvSpPr>
          <p:nvPr/>
        </p:nvSpPr>
        <p:spPr bwMode="auto">
          <a:xfrm flipH="1">
            <a:off x="1374777" y="1723906"/>
            <a:ext cx="2671210" cy="5314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17"/>
          <p:cNvSpPr>
            <a:spLocks/>
          </p:cNvSpPr>
          <p:nvPr/>
        </p:nvSpPr>
        <p:spPr bwMode="auto">
          <a:xfrm rot="1670564">
            <a:off x="3906047" y="1884344"/>
            <a:ext cx="198380" cy="136387"/>
          </a:xfrm>
          <a:custGeom>
            <a:avLst/>
            <a:gdLst>
              <a:gd name="T0" fmla="*/ 85 w 92"/>
              <a:gd name="T1" fmla="*/ 43 h 63"/>
              <a:gd name="T2" fmla="*/ 89 w 92"/>
              <a:gd name="T3" fmla="*/ 57 h 63"/>
              <a:gd name="T4" fmla="*/ 89 w 92"/>
              <a:gd name="T5" fmla="*/ 57 h 63"/>
              <a:gd name="T6" fmla="*/ 75 w 92"/>
              <a:gd name="T7" fmla="*/ 61 h 63"/>
              <a:gd name="T8" fmla="*/ 6 w 92"/>
              <a:gd name="T9" fmla="*/ 21 h 63"/>
              <a:gd name="T10" fmla="*/ 2 w 92"/>
              <a:gd name="T11" fmla="*/ 7 h 63"/>
              <a:gd name="T12" fmla="*/ 2 w 92"/>
              <a:gd name="T13" fmla="*/ 7 h 63"/>
              <a:gd name="T14" fmla="*/ 16 w 92"/>
              <a:gd name="T15" fmla="*/ 3 h 63"/>
              <a:gd name="T16" fmla="*/ 85 w 92"/>
              <a:gd name="T17" fmla="*/ 4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3">
                <a:moveTo>
                  <a:pt x="85" y="43"/>
                </a:moveTo>
                <a:cubicBezTo>
                  <a:pt x="90" y="46"/>
                  <a:pt x="92" y="52"/>
                  <a:pt x="89" y="57"/>
                </a:cubicBezTo>
                <a:cubicBezTo>
                  <a:pt x="89" y="57"/>
                  <a:pt x="89" y="57"/>
                  <a:pt x="89" y="57"/>
                </a:cubicBezTo>
                <a:cubicBezTo>
                  <a:pt x="86" y="62"/>
                  <a:pt x="80" y="63"/>
                  <a:pt x="75" y="61"/>
                </a:cubicBezTo>
                <a:cubicBezTo>
                  <a:pt x="6" y="21"/>
                  <a:pt x="6" y="21"/>
                  <a:pt x="6" y="21"/>
                </a:cubicBezTo>
                <a:cubicBezTo>
                  <a:pt x="1" y="18"/>
                  <a:pt x="0" y="12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5" y="2"/>
                  <a:pt x="11" y="0"/>
                  <a:pt x="16" y="3"/>
                </a:cubicBezTo>
                <a:lnTo>
                  <a:pt x="85" y="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2"/>
          <p:cNvSpPr>
            <a:spLocks/>
          </p:cNvSpPr>
          <p:nvPr/>
        </p:nvSpPr>
        <p:spPr bwMode="auto">
          <a:xfrm rot="425148">
            <a:off x="3441527" y="2956791"/>
            <a:ext cx="210779" cy="108047"/>
          </a:xfrm>
          <a:custGeom>
            <a:avLst/>
            <a:gdLst>
              <a:gd name="T0" fmla="*/ 83 w 98"/>
              <a:gd name="T1" fmla="*/ 2 h 50"/>
              <a:gd name="T2" fmla="*/ 96 w 98"/>
              <a:gd name="T3" fmla="*/ 8 h 50"/>
              <a:gd name="T4" fmla="*/ 96 w 98"/>
              <a:gd name="T5" fmla="*/ 8 h 50"/>
              <a:gd name="T6" fmla="*/ 90 w 98"/>
              <a:gd name="T7" fmla="*/ 21 h 50"/>
              <a:gd name="T8" fmla="*/ 15 w 98"/>
              <a:gd name="T9" fmla="*/ 48 h 50"/>
              <a:gd name="T10" fmla="*/ 2 w 98"/>
              <a:gd name="T11" fmla="*/ 42 h 50"/>
              <a:gd name="T12" fmla="*/ 2 w 98"/>
              <a:gd name="T13" fmla="*/ 42 h 50"/>
              <a:gd name="T14" fmla="*/ 8 w 98"/>
              <a:gd name="T15" fmla="*/ 29 h 50"/>
              <a:gd name="T16" fmla="*/ 83 w 98"/>
              <a:gd name="T1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50">
                <a:moveTo>
                  <a:pt x="83" y="2"/>
                </a:moveTo>
                <a:cubicBezTo>
                  <a:pt x="88" y="0"/>
                  <a:pt x="94" y="2"/>
                  <a:pt x="96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8" y="13"/>
                  <a:pt x="95" y="19"/>
                  <a:pt x="90" y="21"/>
                </a:cubicBezTo>
                <a:cubicBezTo>
                  <a:pt x="15" y="48"/>
                  <a:pt x="15" y="48"/>
                  <a:pt x="15" y="48"/>
                </a:cubicBezTo>
                <a:cubicBezTo>
                  <a:pt x="10" y="50"/>
                  <a:pt x="4" y="47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0" y="37"/>
                  <a:pt x="3" y="31"/>
                  <a:pt x="8" y="29"/>
                </a:cubicBezTo>
                <a:lnTo>
                  <a:pt x="83" y="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Прямоугольник 78"/>
          <p:cNvSpPr/>
          <p:nvPr/>
        </p:nvSpPr>
        <p:spPr>
          <a:xfrm>
            <a:off x="5733615" y="2768943"/>
            <a:ext cx="3368791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жильем детей-сирот 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426640" y="3354141"/>
            <a:ext cx="36250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Санитарная очистка и содержание территории МО город Краснодар 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642139" y="2156174"/>
            <a:ext cx="36250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Ведение РМИ, учет и использование объектов  Казны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42469" y="1433199"/>
            <a:ext cx="36250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Нормативы на содержание дорог местного значения 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Line 41"/>
          <p:cNvSpPr>
            <a:spLocks noChangeShapeType="1"/>
          </p:cNvSpPr>
          <p:nvPr/>
        </p:nvSpPr>
        <p:spPr bwMode="auto">
          <a:xfrm flipH="1" flipV="1">
            <a:off x="5673480" y="2649881"/>
            <a:ext cx="3080475" cy="3849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6" name="Oval 39"/>
          <p:cNvSpPr>
            <a:spLocks noChangeArrowheads="1"/>
          </p:cNvSpPr>
          <p:nvPr/>
        </p:nvSpPr>
        <p:spPr bwMode="auto">
          <a:xfrm>
            <a:off x="5371167" y="2809429"/>
            <a:ext cx="417076" cy="389733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5787041" y="3061679"/>
            <a:ext cx="3080475" cy="2965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8" name="Freeform 27"/>
          <p:cNvSpPr>
            <a:spLocks/>
          </p:cNvSpPr>
          <p:nvPr/>
        </p:nvSpPr>
        <p:spPr bwMode="auto">
          <a:xfrm>
            <a:off x="5308635" y="3269203"/>
            <a:ext cx="212550" cy="108047"/>
          </a:xfrm>
          <a:custGeom>
            <a:avLst/>
            <a:gdLst>
              <a:gd name="T0" fmla="*/ 8 w 98"/>
              <a:gd name="T1" fmla="*/ 21 h 50"/>
              <a:gd name="T2" fmla="*/ 2 w 98"/>
              <a:gd name="T3" fmla="*/ 8 h 50"/>
              <a:gd name="T4" fmla="*/ 2 w 98"/>
              <a:gd name="T5" fmla="*/ 8 h 50"/>
              <a:gd name="T6" fmla="*/ 15 w 98"/>
              <a:gd name="T7" fmla="*/ 2 h 50"/>
              <a:gd name="T8" fmla="*/ 90 w 98"/>
              <a:gd name="T9" fmla="*/ 29 h 50"/>
              <a:gd name="T10" fmla="*/ 96 w 98"/>
              <a:gd name="T11" fmla="*/ 42 h 50"/>
              <a:gd name="T12" fmla="*/ 96 w 98"/>
              <a:gd name="T13" fmla="*/ 42 h 50"/>
              <a:gd name="T14" fmla="*/ 83 w 98"/>
              <a:gd name="T15" fmla="*/ 48 h 50"/>
              <a:gd name="T16" fmla="*/ 8 w 98"/>
              <a:gd name="T17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50">
                <a:moveTo>
                  <a:pt x="8" y="21"/>
                </a:moveTo>
                <a:cubicBezTo>
                  <a:pt x="3" y="19"/>
                  <a:pt x="0" y="13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4" y="2"/>
                  <a:pt x="10" y="0"/>
                  <a:pt x="15" y="2"/>
                </a:cubicBezTo>
                <a:cubicBezTo>
                  <a:pt x="90" y="29"/>
                  <a:pt x="90" y="29"/>
                  <a:pt x="90" y="29"/>
                </a:cubicBezTo>
                <a:cubicBezTo>
                  <a:pt x="95" y="31"/>
                  <a:pt x="98" y="37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4" y="47"/>
                  <a:pt x="88" y="50"/>
                  <a:pt x="83" y="48"/>
                </a:cubicBezTo>
                <a:lnTo>
                  <a:pt x="8" y="2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9" name="Freeform 28"/>
          <p:cNvSpPr>
            <a:spLocks noEditPoints="1"/>
          </p:cNvSpPr>
          <p:nvPr/>
        </p:nvSpPr>
        <p:spPr bwMode="auto">
          <a:xfrm>
            <a:off x="5444937" y="2861770"/>
            <a:ext cx="280632" cy="255545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90" name="Oval 39"/>
          <p:cNvSpPr>
            <a:spLocks noChangeArrowheads="1"/>
          </p:cNvSpPr>
          <p:nvPr/>
        </p:nvSpPr>
        <p:spPr bwMode="auto">
          <a:xfrm>
            <a:off x="3287061" y="2573194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" name="Oval 39"/>
          <p:cNvSpPr>
            <a:spLocks noChangeArrowheads="1"/>
          </p:cNvSpPr>
          <p:nvPr/>
        </p:nvSpPr>
        <p:spPr bwMode="auto">
          <a:xfrm>
            <a:off x="5287380" y="2209244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Oval 39"/>
          <p:cNvSpPr>
            <a:spLocks noChangeArrowheads="1"/>
          </p:cNvSpPr>
          <p:nvPr/>
        </p:nvSpPr>
        <p:spPr bwMode="auto">
          <a:xfrm>
            <a:off x="5042973" y="3322710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4" name="Oval 39"/>
          <p:cNvSpPr>
            <a:spLocks noChangeArrowheads="1"/>
          </p:cNvSpPr>
          <p:nvPr/>
        </p:nvSpPr>
        <p:spPr bwMode="auto">
          <a:xfrm>
            <a:off x="4036642" y="1590907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5" name="Oval 39"/>
          <p:cNvSpPr>
            <a:spLocks noChangeArrowheads="1"/>
          </p:cNvSpPr>
          <p:nvPr/>
        </p:nvSpPr>
        <p:spPr bwMode="auto">
          <a:xfrm>
            <a:off x="3480495" y="1978213"/>
            <a:ext cx="409737" cy="414781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8" name="Freeform 94"/>
          <p:cNvSpPr>
            <a:spLocks noEditPoints="1"/>
          </p:cNvSpPr>
          <p:nvPr/>
        </p:nvSpPr>
        <p:spPr bwMode="auto">
          <a:xfrm>
            <a:off x="5120357" y="3395051"/>
            <a:ext cx="250810" cy="271554"/>
          </a:xfrm>
          <a:custGeom>
            <a:avLst/>
            <a:gdLst>
              <a:gd name="T0" fmla="*/ 0 w 192"/>
              <a:gd name="T1" fmla="*/ 71383 h 232"/>
              <a:gd name="T2" fmla="*/ 23707 w 192"/>
              <a:gd name="T3" fmla="*/ 47588 h 232"/>
              <a:gd name="T4" fmla="*/ 142244 w 192"/>
              <a:gd name="T5" fmla="*/ 47588 h 232"/>
              <a:gd name="T6" fmla="*/ 142244 w 192"/>
              <a:gd name="T7" fmla="*/ 23794 h 232"/>
              <a:gd name="T8" fmla="*/ 165951 w 192"/>
              <a:gd name="T9" fmla="*/ 0 h 232"/>
              <a:gd name="T10" fmla="*/ 213365 w 192"/>
              <a:gd name="T11" fmla="*/ 0 h 232"/>
              <a:gd name="T12" fmla="*/ 237073 w 192"/>
              <a:gd name="T13" fmla="*/ 23794 h 232"/>
              <a:gd name="T14" fmla="*/ 237073 w 192"/>
              <a:gd name="T15" fmla="*/ 47588 h 232"/>
              <a:gd name="T16" fmla="*/ 355609 w 192"/>
              <a:gd name="T17" fmla="*/ 47588 h 232"/>
              <a:gd name="T18" fmla="*/ 379316 w 192"/>
              <a:gd name="T19" fmla="*/ 71383 h 232"/>
              <a:gd name="T20" fmla="*/ 379316 w 192"/>
              <a:gd name="T21" fmla="*/ 95177 h 232"/>
              <a:gd name="T22" fmla="*/ 0 w 192"/>
              <a:gd name="T23" fmla="*/ 95177 h 232"/>
              <a:gd name="T24" fmla="*/ 0 w 192"/>
              <a:gd name="T25" fmla="*/ 71383 h 232"/>
              <a:gd name="T26" fmla="*/ 355609 w 192"/>
              <a:gd name="T27" fmla="*/ 142765 h 232"/>
              <a:gd name="T28" fmla="*/ 355609 w 192"/>
              <a:gd name="T29" fmla="*/ 190354 h 232"/>
              <a:gd name="T30" fmla="*/ 355609 w 192"/>
              <a:gd name="T31" fmla="*/ 436227 h 232"/>
              <a:gd name="T32" fmla="*/ 331902 w 192"/>
              <a:gd name="T33" fmla="*/ 460021 h 232"/>
              <a:gd name="T34" fmla="*/ 47415 w 192"/>
              <a:gd name="T35" fmla="*/ 460021 h 232"/>
              <a:gd name="T36" fmla="*/ 23707 w 192"/>
              <a:gd name="T37" fmla="*/ 436227 h 232"/>
              <a:gd name="T38" fmla="*/ 23707 w 192"/>
              <a:gd name="T39" fmla="*/ 190354 h 232"/>
              <a:gd name="T40" fmla="*/ 23707 w 192"/>
              <a:gd name="T41" fmla="*/ 142765 h 232"/>
              <a:gd name="T42" fmla="*/ 23707 w 192"/>
              <a:gd name="T43" fmla="*/ 118971 h 232"/>
              <a:gd name="T44" fmla="*/ 355609 w 192"/>
              <a:gd name="T45" fmla="*/ 118971 h 232"/>
              <a:gd name="T46" fmla="*/ 355609 w 192"/>
              <a:gd name="T47" fmla="*/ 142765 h 232"/>
              <a:gd name="T48" fmla="*/ 118536 w 192"/>
              <a:gd name="T49" fmla="*/ 190354 h 232"/>
              <a:gd name="T50" fmla="*/ 94829 w 192"/>
              <a:gd name="T51" fmla="*/ 166559 h 232"/>
              <a:gd name="T52" fmla="*/ 71122 w 192"/>
              <a:gd name="T53" fmla="*/ 190354 h 232"/>
              <a:gd name="T54" fmla="*/ 71122 w 192"/>
              <a:gd name="T55" fmla="*/ 388638 h 232"/>
              <a:gd name="T56" fmla="*/ 94829 w 192"/>
              <a:gd name="T57" fmla="*/ 412433 h 232"/>
              <a:gd name="T58" fmla="*/ 118536 w 192"/>
              <a:gd name="T59" fmla="*/ 388638 h 232"/>
              <a:gd name="T60" fmla="*/ 118536 w 192"/>
              <a:gd name="T61" fmla="*/ 190354 h 232"/>
              <a:gd name="T62" fmla="*/ 213365 w 192"/>
              <a:gd name="T63" fmla="*/ 190354 h 232"/>
              <a:gd name="T64" fmla="*/ 189658 w 192"/>
              <a:gd name="T65" fmla="*/ 166559 h 232"/>
              <a:gd name="T66" fmla="*/ 165951 w 192"/>
              <a:gd name="T67" fmla="*/ 190354 h 232"/>
              <a:gd name="T68" fmla="*/ 165951 w 192"/>
              <a:gd name="T69" fmla="*/ 388638 h 232"/>
              <a:gd name="T70" fmla="*/ 189658 w 192"/>
              <a:gd name="T71" fmla="*/ 412433 h 232"/>
              <a:gd name="T72" fmla="*/ 213365 w 192"/>
              <a:gd name="T73" fmla="*/ 388638 h 232"/>
              <a:gd name="T74" fmla="*/ 213365 w 192"/>
              <a:gd name="T75" fmla="*/ 190354 h 232"/>
              <a:gd name="T76" fmla="*/ 308194 w 192"/>
              <a:gd name="T77" fmla="*/ 190354 h 232"/>
              <a:gd name="T78" fmla="*/ 284487 w 192"/>
              <a:gd name="T79" fmla="*/ 166559 h 232"/>
              <a:gd name="T80" fmla="*/ 260780 w 192"/>
              <a:gd name="T81" fmla="*/ 190354 h 232"/>
              <a:gd name="T82" fmla="*/ 260780 w 192"/>
              <a:gd name="T83" fmla="*/ 388638 h 232"/>
              <a:gd name="T84" fmla="*/ 284487 w 192"/>
              <a:gd name="T85" fmla="*/ 412433 h 232"/>
              <a:gd name="T86" fmla="*/ 308194 w 192"/>
              <a:gd name="T87" fmla="*/ 388638 h 232"/>
              <a:gd name="T88" fmla="*/ 308194 w 192"/>
              <a:gd name="T89" fmla="*/ 190354 h 2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2" h="232">
                <a:moveTo>
                  <a:pt x="0" y="36"/>
                </a:moveTo>
                <a:cubicBezTo>
                  <a:pt x="0" y="29"/>
                  <a:pt x="5" y="24"/>
                  <a:pt x="12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5"/>
                  <a:pt x="77" y="0"/>
                  <a:pt x="84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5" y="0"/>
                  <a:pt x="120" y="5"/>
                  <a:pt x="120" y="12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80" y="24"/>
                  <a:pt x="180" y="24"/>
                  <a:pt x="180" y="24"/>
                </a:cubicBezTo>
                <a:cubicBezTo>
                  <a:pt x="187" y="24"/>
                  <a:pt x="192" y="29"/>
                  <a:pt x="192" y="36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0" y="48"/>
                  <a:pt x="0" y="48"/>
                  <a:pt x="0" y="48"/>
                </a:cubicBezTo>
                <a:lnTo>
                  <a:pt x="0" y="36"/>
                </a:lnTo>
                <a:close/>
                <a:moveTo>
                  <a:pt x="180" y="72"/>
                </a:moveTo>
                <a:cubicBezTo>
                  <a:pt x="180" y="96"/>
                  <a:pt x="180" y="96"/>
                  <a:pt x="180" y="96"/>
                </a:cubicBezTo>
                <a:cubicBezTo>
                  <a:pt x="180" y="220"/>
                  <a:pt x="180" y="220"/>
                  <a:pt x="180" y="220"/>
                </a:cubicBezTo>
                <a:cubicBezTo>
                  <a:pt x="180" y="227"/>
                  <a:pt x="175" y="232"/>
                  <a:pt x="168" y="232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17" y="232"/>
                  <a:pt x="12" y="227"/>
                  <a:pt x="12" y="220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60"/>
                  <a:pt x="12" y="60"/>
                  <a:pt x="12" y="60"/>
                </a:cubicBezTo>
                <a:cubicBezTo>
                  <a:pt x="180" y="60"/>
                  <a:pt x="180" y="60"/>
                  <a:pt x="180" y="60"/>
                </a:cubicBezTo>
                <a:lnTo>
                  <a:pt x="180" y="72"/>
                </a:lnTo>
                <a:close/>
                <a:moveTo>
                  <a:pt x="60" y="96"/>
                </a:moveTo>
                <a:cubicBezTo>
                  <a:pt x="60" y="89"/>
                  <a:pt x="55" y="84"/>
                  <a:pt x="48" y="84"/>
                </a:cubicBezTo>
                <a:cubicBezTo>
                  <a:pt x="41" y="84"/>
                  <a:pt x="36" y="89"/>
                  <a:pt x="36" y="96"/>
                </a:cubicBezTo>
                <a:cubicBezTo>
                  <a:pt x="36" y="196"/>
                  <a:pt x="36" y="196"/>
                  <a:pt x="36" y="196"/>
                </a:cubicBezTo>
                <a:cubicBezTo>
                  <a:pt x="36" y="203"/>
                  <a:pt x="41" y="208"/>
                  <a:pt x="48" y="208"/>
                </a:cubicBezTo>
                <a:cubicBezTo>
                  <a:pt x="55" y="208"/>
                  <a:pt x="60" y="203"/>
                  <a:pt x="60" y="196"/>
                </a:cubicBezTo>
                <a:lnTo>
                  <a:pt x="60" y="96"/>
                </a:lnTo>
                <a:close/>
                <a:moveTo>
                  <a:pt x="108" y="96"/>
                </a:moveTo>
                <a:cubicBezTo>
                  <a:pt x="108" y="89"/>
                  <a:pt x="103" y="84"/>
                  <a:pt x="96" y="84"/>
                </a:cubicBezTo>
                <a:cubicBezTo>
                  <a:pt x="89" y="84"/>
                  <a:pt x="84" y="89"/>
                  <a:pt x="84" y="96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84" y="203"/>
                  <a:pt x="89" y="208"/>
                  <a:pt x="96" y="208"/>
                </a:cubicBezTo>
                <a:cubicBezTo>
                  <a:pt x="103" y="208"/>
                  <a:pt x="108" y="203"/>
                  <a:pt x="108" y="196"/>
                </a:cubicBezTo>
                <a:lnTo>
                  <a:pt x="108" y="96"/>
                </a:lnTo>
                <a:close/>
                <a:moveTo>
                  <a:pt x="156" y="96"/>
                </a:moveTo>
                <a:cubicBezTo>
                  <a:pt x="156" y="89"/>
                  <a:pt x="151" y="84"/>
                  <a:pt x="144" y="84"/>
                </a:cubicBezTo>
                <a:cubicBezTo>
                  <a:pt x="137" y="84"/>
                  <a:pt x="132" y="89"/>
                  <a:pt x="132" y="96"/>
                </a:cubicBezTo>
                <a:cubicBezTo>
                  <a:pt x="132" y="196"/>
                  <a:pt x="132" y="196"/>
                  <a:pt x="132" y="196"/>
                </a:cubicBezTo>
                <a:cubicBezTo>
                  <a:pt x="132" y="203"/>
                  <a:pt x="137" y="208"/>
                  <a:pt x="144" y="208"/>
                </a:cubicBezTo>
                <a:cubicBezTo>
                  <a:pt x="151" y="208"/>
                  <a:pt x="156" y="203"/>
                  <a:pt x="156" y="196"/>
                </a:cubicBezTo>
                <a:lnTo>
                  <a:pt x="156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9" name="Freeform 73"/>
          <p:cNvSpPr>
            <a:spLocks noEditPoints="1"/>
          </p:cNvSpPr>
          <p:nvPr/>
        </p:nvSpPr>
        <p:spPr bwMode="auto">
          <a:xfrm>
            <a:off x="5337736" y="2269370"/>
            <a:ext cx="315446" cy="267049"/>
          </a:xfrm>
          <a:custGeom>
            <a:avLst/>
            <a:gdLst>
              <a:gd name="T0" fmla="*/ 508444 w 256"/>
              <a:gd name="T1" fmla="*/ 254023 h 244"/>
              <a:gd name="T2" fmla="*/ 484611 w 256"/>
              <a:gd name="T3" fmla="*/ 277838 h 244"/>
              <a:gd name="T4" fmla="*/ 468722 w 256"/>
              <a:gd name="T5" fmla="*/ 271884 h 244"/>
              <a:gd name="T6" fmla="*/ 468722 w 256"/>
              <a:gd name="T7" fmla="*/ 271884 h 244"/>
              <a:gd name="T8" fmla="*/ 254222 w 256"/>
              <a:gd name="T9" fmla="*/ 57552 h 244"/>
              <a:gd name="T10" fmla="*/ 254222 w 256"/>
              <a:gd name="T11" fmla="*/ 57552 h 244"/>
              <a:gd name="T12" fmla="*/ 254222 w 256"/>
              <a:gd name="T13" fmla="*/ 57552 h 244"/>
              <a:gd name="T14" fmla="*/ 39722 w 256"/>
              <a:gd name="T15" fmla="*/ 271884 h 244"/>
              <a:gd name="T16" fmla="*/ 39722 w 256"/>
              <a:gd name="T17" fmla="*/ 271884 h 244"/>
              <a:gd name="T18" fmla="*/ 23833 w 256"/>
              <a:gd name="T19" fmla="*/ 277838 h 244"/>
              <a:gd name="T20" fmla="*/ 0 w 256"/>
              <a:gd name="T21" fmla="*/ 254023 h 244"/>
              <a:gd name="T22" fmla="*/ 7944 w 256"/>
              <a:gd name="T23" fmla="*/ 236162 h 244"/>
              <a:gd name="T24" fmla="*/ 236347 w 256"/>
              <a:gd name="T25" fmla="*/ 7938 h 244"/>
              <a:gd name="T26" fmla="*/ 254222 w 256"/>
              <a:gd name="T27" fmla="*/ 0 h 244"/>
              <a:gd name="T28" fmla="*/ 254222 w 256"/>
              <a:gd name="T29" fmla="*/ 0 h 244"/>
              <a:gd name="T30" fmla="*/ 256208 w 256"/>
              <a:gd name="T31" fmla="*/ 0 h 244"/>
              <a:gd name="T32" fmla="*/ 256208 w 256"/>
              <a:gd name="T33" fmla="*/ 0 h 244"/>
              <a:gd name="T34" fmla="*/ 256208 w 256"/>
              <a:gd name="T35" fmla="*/ 0 h 244"/>
              <a:gd name="T36" fmla="*/ 256208 w 256"/>
              <a:gd name="T37" fmla="*/ 0 h 244"/>
              <a:gd name="T38" fmla="*/ 272097 w 256"/>
              <a:gd name="T39" fmla="*/ 7938 h 244"/>
              <a:gd name="T40" fmla="*/ 272097 w 256"/>
              <a:gd name="T41" fmla="*/ 7938 h 244"/>
              <a:gd name="T42" fmla="*/ 365444 w 256"/>
              <a:gd name="T43" fmla="*/ 101212 h 244"/>
              <a:gd name="T44" fmla="*/ 365444 w 256"/>
              <a:gd name="T45" fmla="*/ 79382 h 244"/>
              <a:gd name="T46" fmla="*/ 389277 w 256"/>
              <a:gd name="T47" fmla="*/ 55568 h 244"/>
              <a:gd name="T48" fmla="*/ 413111 w 256"/>
              <a:gd name="T49" fmla="*/ 79382 h 244"/>
              <a:gd name="T50" fmla="*/ 413111 w 256"/>
              <a:gd name="T51" fmla="*/ 148842 h 244"/>
              <a:gd name="T52" fmla="*/ 502486 w 256"/>
              <a:gd name="T53" fmla="*/ 238147 h 244"/>
              <a:gd name="T54" fmla="*/ 502486 w 256"/>
              <a:gd name="T55" fmla="*/ 238147 h 244"/>
              <a:gd name="T56" fmla="*/ 508444 w 256"/>
              <a:gd name="T57" fmla="*/ 254023 h 244"/>
              <a:gd name="T58" fmla="*/ 460777 w 256"/>
              <a:gd name="T59" fmla="*/ 293714 h 244"/>
              <a:gd name="T60" fmla="*/ 460777 w 256"/>
              <a:gd name="T61" fmla="*/ 365159 h 244"/>
              <a:gd name="T62" fmla="*/ 460777 w 256"/>
              <a:gd name="T63" fmla="*/ 396911 h 244"/>
              <a:gd name="T64" fmla="*/ 460777 w 256"/>
              <a:gd name="T65" fmla="*/ 460417 h 244"/>
              <a:gd name="T66" fmla="*/ 436944 w 256"/>
              <a:gd name="T67" fmla="*/ 484232 h 244"/>
              <a:gd name="T68" fmla="*/ 389277 w 256"/>
              <a:gd name="T69" fmla="*/ 484232 h 244"/>
              <a:gd name="T70" fmla="*/ 389277 w 256"/>
              <a:gd name="T71" fmla="*/ 293714 h 244"/>
              <a:gd name="T72" fmla="*/ 293944 w 256"/>
              <a:gd name="T73" fmla="*/ 293714 h 244"/>
              <a:gd name="T74" fmla="*/ 293944 w 256"/>
              <a:gd name="T75" fmla="*/ 484232 h 244"/>
              <a:gd name="T76" fmla="*/ 71500 w 256"/>
              <a:gd name="T77" fmla="*/ 484232 h 244"/>
              <a:gd name="T78" fmla="*/ 47667 w 256"/>
              <a:gd name="T79" fmla="*/ 460417 h 244"/>
              <a:gd name="T80" fmla="*/ 47667 w 256"/>
              <a:gd name="T81" fmla="*/ 396911 h 244"/>
              <a:gd name="T82" fmla="*/ 47667 w 256"/>
              <a:gd name="T83" fmla="*/ 365159 h 244"/>
              <a:gd name="T84" fmla="*/ 47667 w 256"/>
              <a:gd name="T85" fmla="*/ 293714 h 244"/>
              <a:gd name="T86" fmla="*/ 254222 w 256"/>
              <a:gd name="T87" fmla="*/ 87321 h 244"/>
              <a:gd name="T88" fmla="*/ 460777 w 256"/>
              <a:gd name="T89" fmla="*/ 293714 h 244"/>
              <a:gd name="T90" fmla="*/ 214500 w 256"/>
              <a:gd name="T91" fmla="*/ 293714 h 244"/>
              <a:gd name="T92" fmla="*/ 119167 w 256"/>
              <a:gd name="T93" fmla="*/ 293714 h 244"/>
              <a:gd name="T94" fmla="*/ 119167 w 256"/>
              <a:gd name="T95" fmla="*/ 388973 h 244"/>
              <a:gd name="T96" fmla="*/ 214500 w 256"/>
              <a:gd name="T97" fmla="*/ 388973 h 244"/>
              <a:gd name="T98" fmla="*/ 214500 w 256"/>
              <a:gd name="T99" fmla="*/ 293714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00" name="组合 168"/>
          <p:cNvGrpSpPr/>
          <p:nvPr/>
        </p:nvGrpSpPr>
        <p:grpSpPr>
          <a:xfrm>
            <a:off x="3507661" y="2053215"/>
            <a:ext cx="318196" cy="279743"/>
            <a:chOff x="4675188" y="2882900"/>
            <a:chExt cx="360362" cy="314325"/>
          </a:xfrm>
          <a:solidFill>
            <a:schemeClr val="bg1"/>
          </a:solidFill>
        </p:grpSpPr>
        <p:sp>
          <p:nvSpPr>
            <p:cNvPr id="101" name="AutoShape 43"/>
            <p:cNvSpPr/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2" name="AutoShape 44"/>
            <p:cNvSpPr/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3" name="AutoShape 45"/>
            <p:cNvSpPr/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04" name="Group 14"/>
          <p:cNvGrpSpPr/>
          <p:nvPr/>
        </p:nvGrpSpPr>
        <p:grpSpPr>
          <a:xfrm>
            <a:off x="3333608" y="2612025"/>
            <a:ext cx="316642" cy="298497"/>
            <a:chOff x="4592638" y="2076450"/>
            <a:chExt cx="447675" cy="436563"/>
          </a:xfrm>
          <a:solidFill>
            <a:schemeClr val="bg1"/>
          </a:solidFill>
        </p:grpSpPr>
        <p:sp>
          <p:nvSpPr>
            <p:cNvPr id="105" name="Freeform 15"/>
            <p:cNvSpPr>
              <a:spLocks noEditPoints="1"/>
            </p:cNvSpPr>
            <p:nvPr/>
          </p:nvSpPr>
          <p:spPr bwMode="auto">
            <a:xfrm>
              <a:off x="4656138" y="2076450"/>
              <a:ext cx="295275" cy="295275"/>
            </a:xfrm>
            <a:custGeom>
              <a:avLst/>
              <a:gdLst>
                <a:gd name="T0" fmla="*/ 4 w 385"/>
                <a:gd name="T1" fmla="*/ 249 h 385"/>
                <a:gd name="T2" fmla="*/ 4 w 385"/>
                <a:gd name="T3" fmla="*/ 234 h 385"/>
                <a:gd name="T4" fmla="*/ 48 w 385"/>
                <a:gd name="T5" fmla="*/ 189 h 385"/>
                <a:gd name="T6" fmla="*/ 64 w 385"/>
                <a:gd name="T7" fmla="*/ 189 h 385"/>
                <a:gd name="T8" fmla="*/ 195 w 385"/>
                <a:gd name="T9" fmla="*/ 321 h 385"/>
                <a:gd name="T10" fmla="*/ 195 w 385"/>
                <a:gd name="T11" fmla="*/ 336 h 385"/>
                <a:gd name="T12" fmla="*/ 151 w 385"/>
                <a:gd name="T13" fmla="*/ 381 h 385"/>
                <a:gd name="T14" fmla="*/ 135 w 385"/>
                <a:gd name="T15" fmla="*/ 381 h 385"/>
                <a:gd name="T16" fmla="*/ 4 w 385"/>
                <a:gd name="T17" fmla="*/ 249 h 385"/>
                <a:gd name="T18" fmla="*/ 320 w 385"/>
                <a:gd name="T19" fmla="*/ 196 h 385"/>
                <a:gd name="T20" fmla="*/ 336 w 385"/>
                <a:gd name="T21" fmla="*/ 196 h 385"/>
                <a:gd name="T22" fmla="*/ 381 w 385"/>
                <a:gd name="T23" fmla="*/ 151 h 385"/>
                <a:gd name="T24" fmla="*/ 381 w 385"/>
                <a:gd name="T25" fmla="*/ 135 h 385"/>
                <a:gd name="T26" fmla="*/ 249 w 385"/>
                <a:gd name="T27" fmla="*/ 4 h 385"/>
                <a:gd name="T28" fmla="*/ 234 w 385"/>
                <a:gd name="T29" fmla="*/ 4 h 385"/>
                <a:gd name="T30" fmla="*/ 189 w 385"/>
                <a:gd name="T31" fmla="*/ 49 h 385"/>
                <a:gd name="T32" fmla="*/ 189 w 385"/>
                <a:gd name="T33" fmla="*/ 64 h 385"/>
                <a:gd name="T34" fmla="*/ 320 w 385"/>
                <a:gd name="T35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5">
                  <a:moveTo>
                    <a:pt x="4" y="249"/>
                  </a:moveTo>
                  <a:cubicBezTo>
                    <a:pt x="0" y="245"/>
                    <a:pt x="0" y="238"/>
                    <a:pt x="4" y="234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52" y="185"/>
                    <a:pt x="59" y="185"/>
                    <a:pt x="64" y="189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9" y="325"/>
                    <a:pt x="199" y="332"/>
                    <a:pt x="195" y="336"/>
                  </a:cubicBezTo>
                  <a:cubicBezTo>
                    <a:pt x="151" y="381"/>
                    <a:pt x="151" y="381"/>
                    <a:pt x="151" y="381"/>
                  </a:cubicBezTo>
                  <a:cubicBezTo>
                    <a:pt x="147" y="385"/>
                    <a:pt x="140" y="385"/>
                    <a:pt x="135" y="381"/>
                  </a:cubicBezTo>
                  <a:lnTo>
                    <a:pt x="4" y="249"/>
                  </a:lnTo>
                  <a:close/>
                  <a:moveTo>
                    <a:pt x="320" y="196"/>
                  </a:moveTo>
                  <a:cubicBezTo>
                    <a:pt x="325" y="200"/>
                    <a:pt x="332" y="200"/>
                    <a:pt x="336" y="196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85" y="147"/>
                    <a:pt x="385" y="140"/>
                    <a:pt x="381" y="135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5" y="0"/>
                    <a:pt x="238" y="0"/>
                    <a:pt x="234" y="4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5" y="53"/>
                    <a:pt x="185" y="60"/>
                    <a:pt x="189" y="64"/>
                  </a:cubicBezTo>
                  <a:lnTo>
                    <a:pt x="320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4724400" y="2144713"/>
              <a:ext cx="315913" cy="315913"/>
            </a:xfrm>
            <a:custGeom>
              <a:avLst/>
              <a:gdLst>
                <a:gd name="T0" fmla="*/ 406 w 411"/>
                <a:gd name="T1" fmla="*/ 359 h 411"/>
                <a:gd name="T2" fmla="*/ 223 w 411"/>
                <a:gd name="T3" fmla="*/ 175 h 411"/>
                <a:gd name="T4" fmla="*/ 207 w 411"/>
                <a:gd name="T5" fmla="*/ 175 h 411"/>
                <a:gd name="T6" fmla="*/ 205 w 411"/>
                <a:gd name="T7" fmla="*/ 177 h 411"/>
                <a:gd name="T8" fmla="*/ 172 w 411"/>
                <a:gd name="T9" fmla="*/ 144 h 411"/>
                <a:gd name="T10" fmla="*/ 202 w 411"/>
                <a:gd name="T11" fmla="*/ 114 h 411"/>
                <a:gd name="T12" fmla="*/ 202 w 411"/>
                <a:gd name="T13" fmla="*/ 98 h 411"/>
                <a:gd name="T14" fmla="*/ 108 w 411"/>
                <a:gd name="T15" fmla="*/ 4 h 411"/>
                <a:gd name="T16" fmla="*/ 93 w 411"/>
                <a:gd name="T17" fmla="*/ 4 h 411"/>
                <a:gd name="T18" fmla="*/ 4 w 411"/>
                <a:gd name="T19" fmla="*/ 93 h 411"/>
                <a:gd name="T20" fmla="*/ 4 w 411"/>
                <a:gd name="T21" fmla="*/ 108 h 411"/>
                <a:gd name="T22" fmla="*/ 98 w 411"/>
                <a:gd name="T23" fmla="*/ 203 h 411"/>
                <a:gd name="T24" fmla="*/ 114 w 411"/>
                <a:gd name="T25" fmla="*/ 203 h 411"/>
                <a:gd name="T26" fmla="*/ 144 w 411"/>
                <a:gd name="T27" fmla="*/ 172 h 411"/>
                <a:gd name="T28" fmla="*/ 177 w 411"/>
                <a:gd name="T29" fmla="*/ 205 h 411"/>
                <a:gd name="T30" fmla="*/ 175 w 411"/>
                <a:gd name="T31" fmla="*/ 207 h 411"/>
                <a:gd name="T32" fmla="*/ 175 w 411"/>
                <a:gd name="T33" fmla="*/ 223 h 411"/>
                <a:gd name="T34" fmla="*/ 359 w 411"/>
                <a:gd name="T35" fmla="*/ 406 h 411"/>
                <a:gd name="T36" fmla="*/ 374 w 411"/>
                <a:gd name="T37" fmla="*/ 406 h 411"/>
                <a:gd name="T38" fmla="*/ 406 w 411"/>
                <a:gd name="T39" fmla="*/ 374 h 411"/>
                <a:gd name="T40" fmla="*/ 406 w 411"/>
                <a:gd name="T41" fmla="*/ 35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" h="411">
                  <a:moveTo>
                    <a:pt x="406" y="359"/>
                  </a:moveTo>
                  <a:cubicBezTo>
                    <a:pt x="223" y="175"/>
                    <a:pt x="223" y="175"/>
                    <a:pt x="223" y="175"/>
                  </a:cubicBezTo>
                  <a:cubicBezTo>
                    <a:pt x="219" y="171"/>
                    <a:pt x="212" y="171"/>
                    <a:pt x="207" y="175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7" y="109"/>
                    <a:pt x="207" y="102"/>
                    <a:pt x="202" y="98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4" y="0"/>
                    <a:pt x="97" y="0"/>
                    <a:pt x="93" y="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97"/>
                    <a:pt x="0" y="104"/>
                    <a:pt x="4" y="108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102" y="207"/>
                    <a:pt x="109" y="207"/>
                    <a:pt x="114" y="203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1" y="212"/>
                    <a:pt x="171" y="219"/>
                    <a:pt x="175" y="223"/>
                  </a:cubicBezTo>
                  <a:cubicBezTo>
                    <a:pt x="359" y="406"/>
                    <a:pt x="359" y="406"/>
                    <a:pt x="359" y="406"/>
                  </a:cubicBezTo>
                  <a:cubicBezTo>
                    <a:pt x="363" y="411"/>
                    <a:pt x="370" y="411"/>
                    <a:pt x="374" y="406"/>
                  </a:cubicBezTo>
                  <a:cubicBezTo>
                    <a:pt x="406" y="374"/>
                    <a:pt x="406" y="374"/>
                    <a:pt x="406" y="374"/>
                  </a:cubicBezTo>
                  <a:cubicBezTo>
                    <a:pt x="411" y="370"/>
                    <a:pt x="411" y="363"/>
                    <a:pt x="406" y="3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4592638" y="2468563"/>
              <a:ext cx="244475" cy="44450"/>
            </a:xfrm>
            <a:custGeom>
              <a:avLst/>
              <a:gdLst>
                <a:gd name="T0" fmla="*/ 306 w 318"/>
                <a:gd name="T1" fmla="*/ 0 h 57"/>
                <a:gd name="T2" fmla="*/ 12 w 318"/>
                <a:gd name="T3" fmla="*/ 0 h 57"/>
                <a:gd name="T4" fmla="*/ 0 w 318"/>
                <a:gd name="T5" fmla="*/ 12 h 57"/>
                <a:gd name="T6" fmla="*/ 0 w 318"/>
                <a:gd name="T7" fmla="*/ 45 h 57"/>
                <a:gd name="T8" fmla="*/ 12 w 318"/>
                <a:gd name="T9" fmla="*/ 57 h 57"/>
                <a:gd name="T10" fmla="*/ 306 w 318"/>
                <a:gd name="T11" fmla="*/ 57 h 57"/>
                <a:gd name="T12" fmla="*/ 318 w 318"/>
                <a:gd name="T13" fmla="*/ 45 h 57"/>
                <a:gd name="T14" fmla="*/ 318 w 318"/>
                <a:gd name="T15" fmla="*/ 12 h 57"/>
                <a:gd name="T16" fmla="*/ 306 w 318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57">
                  <a:moveTo>
                    <a:pt x="30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5" y="57"/>
                    <a:pt x="12" y="57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13" y="57"/>
                    <a:pt x="318" y="52"/>
                    <a:pt x="318" y="45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6"/>
                    <a:pt x="313" y="0"/>
                    <a:pt x="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08" name="Group 69"/>
          <p:cNvGrpSpPr/>
          <p:nvPr/>
        </p:nvGrpSpPr>
        <p:grpSpPr>
          <a:xfrm>
            <a:off x="4084644" y="1643805"/>
            <a:ext cx="325108" cy="255429"/>
            <a:chOff x="2919413" y="3781425"/>
            <a:chExt cx="400050" cy="420688"/>
          </a:xfrm>
          <a:solidFill>
            <a:schemeClr val="bg1"/>
          </a:solidFill>
        </p:grpSpPr>
        <p:sp>
          <p:nvSpPr>
            <p:cNvPr id="109" name="Freeform 64"/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0" name="Freeform 65"/>
            <p:cNvSpPr/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1" name="Freeform 66"/>
            <p:cNvSpPr/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2" name="Freeform 67"/>
            <p:cNvSpPr/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3" name="Freeform 68"/>
            <p:cNvSpPr/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4" name="Freeform 69"/>
            <p:cNvSpPr/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5" name="Freeform 70"/>
            <p:cNvSpPr/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6" name="Freeform 71"/>
            <p:cNvSpPr/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7" name="Freeform 72"/>
            <p:cNvSpPr/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8" name="Freeform 73"/>
            <p:cNvSpPr/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119" name="Freeform 74"/>
            <p:cNvSpPr/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20" name="组合 61"/>
          <p:cNvGrpSpPr/>
          <p:nvPr/>
        </p:nvGrpSpPr>
        <p:grpSpPr>
          <a:xfrm>
            <a:off x="4943555" y="1824997"/>
            <a:ext cx="331257" cy="254033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121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2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3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531" y1="45938" x2="57656" y2="45938"/>
                      </a14:backgroundRemoval>
                    </a14:imgEffect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80" y="3136170"/>
            <a:ext cx="410913" cy="4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24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" y="2741"/>
            <a:ext cx="925000" cy="7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118144" y="55371"/>
            <a:ext cx="74168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Основные направления  деятельности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в </a:t>
            </a:r>
            <a:r>
              <a:rPr lang="ru-RU" sz="2400" b="1" dirty="0">
                <a:latin typeface="Arial Black" panose="020B0A04020102020204" pitchFamily="34" charset="0"/>
              </a:rPr>
              <a:t>2020 году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87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1468" r="13045"/>
          <a:stretch/>
        </p:blipFill>
        <p:spPr bwMode="auto">
          <a:xfrm>
            <a:off x="6044568" y="229024"/>
            <a:ext cx="3092536" cy="228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2"/>
          <p:cNvSpPr/>
          <p:nvPr/>
        </p:nvSpPr>
        <p:spPr>
          <a:xfrm>
            <a:off x="364307" y="2130293"/>
            <a:ext cx="5515896" cy="69553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Rectangle 12"/>
          <p:cNvSpPr/>
          <p:nvPr/>
        </p:nvSpPr>
        <p:spPr>
          <a:xfrm>
            <a:off x="627202" y="2964533"/>
            <a:ext cx="5763519" cy="69625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Rectangle 12"/>
          <p:cNvSpPr/>
          <p:nvPr/>
        </p:nvSpPr>
        <p:spPr>
          <a:xfrm>
            <a:off x="1241716" y="3480806"/>
            <a:ext cx="6714660" cy="65242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Rectangle 12"/>
          <p:cNvSpPr/>
          <p:nvPr/>
        </p:nvSpPr>
        <p:spPr>
          <a:xfrm>
            <a:off x="1952496" y="4007847"/>
            <a:ext cx="6363919" cy="56452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39552" y="2368113"/>
            <a:ext cx="616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Упреждение рисков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недостижения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целей устойчивого развития экономики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043608" y="3105437"/>
            <a:ext cx="7034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мер, направленных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реализацию Нацпроектов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738098" y="3656481"/>
            <a:ext cx="6675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Антикоррупционная деятельность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рамках полномочий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F:\0图片下载\B-3D效果\05_3500x2333副本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flipH="1">
            <a:off x="235605" y="3261595"/>
            <a:ext cx="1502493" cy="182158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3" name="Rectangle 12"/>
          <p:cNvSpPr/>
          <p:nvPr/>
        </p:nvSpPr>
        <p:spPr>
          <a:xfrm>
            <a:off x="150733" y="1236715"/>
            <a:ext cx="5943523" cy="7072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3732" y="1530186"/>
            <a:ext cx="6313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Риск-ориентированный подход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планированию и проведению мероприятий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889833"/>
            <a:ext cx="617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Профилактика правонарушений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бюджетной сфере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32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925000" cy="7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923678"/>
            <a:ext cx="5760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3200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Gisha" panose="020B0502040204020203" pitchFamily="34" charset="-79"/>
              </a:rPr>
              <a:t>Благодарю за внимание!</a:t>
            </a:r>
            <a:endParaRPr lang="en-US" altLang="zh-CN" sz="3200" dirty="0">
              <a:solidFill>
                <a:srgbClr val="C00000"/>
              </a:solidFill>
              <a:latin typeface="Arial Black" panose="020B0A04020102020204" pitchFamily="34" charset="0"/>
              <a:ea typeface="微软雅黑" panose="020B0503020204020204" pitchFamily="34" charset="-122"/>
              <a:cs typeface="Gisha" panose="020B0502040204020203" pitchFamily="34" charset="-79"/>
            </a:endParaRPr>
          </a:p>
          <a:p>
            <a:endParaRPr lang="ru-RU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800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27"/>
          <p:cNvGrpSpPr/>
          <p:nvPr/>
        </p:nvGrpSpPr>
        <p:grpSpPr>
          <a:xfrm>
            <a:off x="6479980" y="1082831"/>
            <a:ext cx="1908443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6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4" name="组合 27"/>
          <p:cNvGrpSpPr/>
          <p:nvPr/>
        </p:nvGrpSpPr>
        <p:grpSpPr>
          <a:xfrm>
            <a:off x="3633440" y="1040906"/>
            <a:ext cx="1874664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5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442148" y="18478"/>
            <a:ext cx="69684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Приоритеты контрольной деятельности в 2019 году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3" name="组合 27"/>
          <p:cNvGrpSpPr/>
          <p:nvPr/>
        </p:nvGrpSpPr>
        <p:grpSpPr>
          <a:xfrm>
            <a:off x="573397" y="1064789"/>
            <a:ext cx="1800200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7552" y="1061445"/>
            <a:ext cx="1862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качество формирования и исполнения бюджета</a:t>
            </a:r>
          </a:p>
        </p:txBody>
      </p:sp>
      <p:grpSp>
        <p:nvGrpSpPr>
          <p:cNvPr id="112" name="组合 27"/>
          <p:cNvGrpSpPr/>
          <p:nvPr/>
        </p:nvGrpSpPr>
        <p:grpSpPr>
          <a:xfrm>
            <a:off x="1294366" y="2115156"/>
            <a:ext cx="1800200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3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651246" y="1069548"/>
            <a:ext cx="18334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и целевое расходование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组合 27"/>
          <p:cNvGrpSpPr/>
          <p:nvPr/>
        </p:nvGrpSpPr>
        <p:grpSpPr>
          <a:xfrm>
            <a:off x="543986" y="3092176"/>
            <a:ext cx="1829611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7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620987" y="1089032"/>
            <a:ext cx="17055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порядка пользования и распоряжения МИ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0" name="组合 27"/>
          <p:cNvGrpSpPr/>
          <p:nvPr/>
        </p:nvGrpSpPr>
        <p:grpSpPr>
          <a:xfrm>
            <a:off x="5759011" y="2133198"/>
            <a:ext cx="1867695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1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2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8" name="组合 27"/>
          <p:cNvGrpSpPr/>
          <p:nvPr/>
        </p:nvGrpSpPr>
        <p:grpSpPr>
          <a:xfrm>
            <a:off x="6692857" y="3110218"/>
            <a:ext cx="2127615" cy="78740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9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2" name="组合 27"/>
          <p:cNvGrpSpPr/>
          <p:nvPr/>
        </p:nvGrpSpPr>
        <p:grpSpPr>
          <a:xfrm>
            <a:off x="4843249" y="4066868"/>
            <a:ext cx="1800200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8" name="组合 27"/>
          <p:cNvGrpSpPr/>
          <p:nvPr/>
        </p:nvGrpSpPr>
        <p:grpSpPr>
          <a:xfrm>
            <a:off x="2403124" y="4066868"/>
            <a:ext cx="2024860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9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21714" y="2180846"/>
            <a:ext cx="16457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полнота и достоверность РМИ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4691" y="2129720"/>
            <a:ext cx="16932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закупок для муниципальных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нужд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57" y="3167716"/>
            <a:ext cx="189961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Нацпроектов</a:t>
            </a: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686" y="3143323"/>
            <a:ext cx="206338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учёт и сокращение количества и объема объектов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незавершенного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4767" y="4084910"/>
            <a:ext cx="193537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соблюдение стандартов и законодательства по учету и отчетности</a:t>
            </a: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2899" y="4086930"/>
            <a:ext cx="1790973" cy="572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управленческих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endParaRPr lang="ru-RU" sz="1200" b="1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1" name="椭圆 82"/>
          <p:cNvSpPr/>
          <p:nvPr/>
        </p:nvSpPr>
        <p:spPr>
          <a:xfrm>
            <a:off x="477123" y="982694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/>
              <a:t>1</a:t>
            </a:r>
            <a:endParaRPr lang="zh-CN" altLang="en-US" sz="1500" dirty="0"/>
          </a:p>
        </p:txBody>
      </p:sp>
      <p:sp>
        <p:nvSpPr>
          <p:cNvPr id="144" name="椭圆 82"/>
          <p:cNvSpPr/>
          <p:nvPr/>
        </p:nvSpPr>
        <p:spPr>
          <a:xfrm>
            <a:off x="3600911" y="977822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2</a:t>
            </a:r>
            <a:endParaRPr lang="zh-CN" altLang="en-US" sz="1500" dirty="0"/>
          </a:p>
        </p:txBody>
      </p:sp>
      <p:sp>
        <p:nvSpPr>
          <p:cNvPr id="145" name="椭圆 82"/>
          <p:cNvSpPr/>
          <p:nvPr/>
        </p:nvSpPr>
        <p:spPr>
          <a:xfrm>
            <a:off x="6361433" y="982694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/>
              <a:t>3</a:t>
            </a:r>
            <a:endParaRPr lang="zh-CN" altLang="en-US" sz="1500" dirty="0"/>
          </a:p>
        </p:txBody>
      </p:sp>
      <p:sp>
        <p:nvSpPr>
          <p:cNvPr id="146" name="椭圆 82"/>
          <p:cNvSpPr/>
          <p:nvPr/>
        </p:nvSpPr>
        <p:spPr>
          <a:xfrm>
            <a:off x="1176774" y="2008076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4</a:t>
            </a:r>
            <a:endParaRPr lang="zh-CN" altLang="en-US" sz="1500" dirty="0"/>
          </a:p>
        </p:txBody>
      </p:sp>
      <p:sp>
        <p:nvSpPr>
          <p:cNvPr id="147" name="椭圆 82"/>
          <p:cNvSpPr/>
          <p:nvPr/>
        </p:nvSpPr>
        <p:spPr>
          <a:xfrm>
            <a:off x="5640463" y="2059763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/>
              <a:t>5</a:t>
            </a:r>
            <a:endParaRPr lang="zh-CN" altLang="en-US" sz="1500" dirty="0"/>
          </a:p>
        </p:txBody>
      </p:sp>
      <p:sp>
        <p:nvSpPr>
          <p:cNvPr id="148" name="椭圆 82"/>
          <p:cNvSpPr/>
          <p:nvPr/>
        </p:nvSpPr>
        <p:spPr>
          <a:xfrm>
            <a:off x="401505" y="2967054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/>
              <a:t>6</a:t>
            </a:r>
            <a:endParaRPr lang="zh-CN" altLang="en-US" sz="1500" dirty="0"/>
          </a:p>
        </p:txBody>
      </p:sp>
      <p:sp>
        <p:nvSpPr>
          <p:cNvPr id="149" name="椭圆 82"/>
          <p:cNvSpPr/>
          <p:nvPr/>
        </p:nvSpPr>
        <p:spPr>
          <a:xfrm>
            <a:off x="6591316" y="3031805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7</a:t>
            </a:r>
            <a:endParaRPr lang="zh-CN" altLang="en-US" sz="1500" dirty="0"/>
          </a:p>
        </p:txBody>
      </p:sp>
      <p:sp>
        <p:nvSpPr>
          <p:cNvPr id="150" name="椭圆 82"/>
          <p:cNvSpPr/>
          <p:nvPr/>
        </p:nvSpPr>
        <p:spPr>
          <a:xfrm>
            <a:off x="2241329" y="3976919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8</a:t>
            </a:r>
            <a:endParaRPr lang="zh-CN" altLang="en-US" sz="1500" dirty="0"/>
          </a:p>
        </p:txBody>
      </p:sp>
      <p:sp>
        <p:nvSpPr>
          <p:cNvPr id="151" name="椭圆 82"/>
          <p:cNvSpPr/>
          <p:nvPr/>
        </p:nvSpPr>
        <p:spPr>
          <a:xfrm>
            <a:off x="4736003" y="3976919"/>
            <a:ext cx="282016" cy="2863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9</a:t>
            </a:r>
            <a:endParaRPr lang="zh-CN" altLang="en-US" sz="1500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" b="98238" l="3593" r="91617">
                        <a14:foregroundMark x1="44711" y1="83260" x2="41517" y2="94493"/>
                        <a14:foregroundMark x1="56088" y1="82819" x2="58283" y2="85903"/>
                        <a14:foregroundMark x1="53493" y1="83480" x2="57086" y2="86344"/>
                        <a14:backgroundMark x1="61078" y1="16520" x2="60080" y2="23128"/>
                        <a14:backgroundMark x1="49501" y1="83921" x2="49701" y2="89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71" y="1607525"/>
            <a:ext cx="2813769" cy="254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72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7"/>
          <p:cNvSpPr/>
          <p:nvPr/>
        </p:nvSpPr>
        <p:spPr bwMode="auto">
          <a:xfrm>
            <a:off x="744046" y="1344550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50"/>
          <p:cNvGrpSpPr/>
          <p:nvPr/>
        </p:nvGrpSpPr>
        <p:grpSpPr>
          <a:xfrm>
            <a:off x="1298582" y="1174160"/>
            <a:ext cx="1257194" cy="1262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26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27" name="组合 55"/>
          <p:cNvGrpSpPr/>
          <p:nvPr/>
        </p:nvGrpSpPr>
        <p:grpSpPr>
          <a:xfrm>
            <a:off x="281565" y="2331453"/>
            <a:ext cx="1370917" cy="13756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63748" y="11863"/>
            <a:ext cx="67767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Структура мероприятий и объектов контроля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ZoneTexte 17"/>
          <p:cNvSpPr txBox="1"/>
          <p:nvPr/>
        </p:nvSpPr>
        <p:spPr>
          <a:xfrm>
            <a:off x="345152" y="790823"/>
            <a:ext cx="355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Проведено</a:t>
            </a:r>
            <a:r>
              <a:rPr lang="ru-RU" sz="1400" b="1" dirty="0">
                <a:solidFill>
                  <a:srgbClr val="5859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78</a:t>
            </a:r>
            <a:r>
              <a:rPr lang="ru-RU" sz="1400" b="1" dirty="0" smtClean="0">
                <a:solidFill>
                  <a:srgbClr val="5859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мероприятий</a:t>
            </a:r>
            <a:endParaRPr lang="fr-FR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4059876" y="1325012"/>
            <a:ext cx="1020862" cy="335215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圆角矩形 11"/>
          <p:cNvSpPr/>
          <p:nvPr/>
        </p:nvSpPr>
        <p:spPr>
          <a:xfrm>
            <a:off x="5213504" y="1160155"/>
            <a:ext cx="3775052" cy="561583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7" name="圆角矩形 11"/>
          <p:cNvSpPr/>
          <p:nvPr/>
        </p:nvSpPr>
        <p:spPr>
          <a:xfrm>
            <a:off x="5213504" y="1870081"/>
            <a:ext cx="3775052" cy="49558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8" name="圆角矩形 11"/>
          <p:cNvSpPr/>
          <p:nvPr/>
        </p:nvSpPr>
        <p:spPr>
          <a:xfrm>
            <a:off x="5218877" y="2526513"/>
            <a:ext cx="3769679" cy="49558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9" name="圆角矩形 11"/>
          <p:cNvSpPr/>
          <p:nvPr/>
        </p:nvSpPr>
        <p:spPr>
          <a:xfrm>
            <a:off x="5213504" y="3185812"/>
            <a:ext cx="3775052" cy="52125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0" name="圆角矩形 11"/>
          <p:cNvSpPr/>
          <p:nvPr/>
        </p:nvSpPr>
        <p:spPr>
          <a:xfrm>
            <a:off x="5213504" y="3838738"/>
            <a:ext cx="3775052" cy="5332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1" name="圆角矩形 11"/>
          <p:cNvSpPr/>
          <p:nvPr/>
        </p:nvSpPr>
        <p:spPr>
          <a:xfrm>
            <a:off x="5213504" y="4466000"/>
            <a:ext cx="3775052" cy="51345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06213" y="1489917"/>
            <a:ext cx="11833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46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контрольных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1460" y="2484923"/>
            <a:ext cx="13217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экспертно-аналитических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ZoneTexte 17"/>
          <p:cNvSpPr txBox="1"/>
          <p:nvPr/>
        </p:nvSpPr>
        <p:spPr>
          <a:xfrm>
            <a:off x="5320071" y="793802"/>
            <a:ext cx="355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490</a:t>
            </a:r>
            <a:r>
              <a:rPr lang="ru-RU" sz="1400" b="1" dirty="0">
                <a:solidFill>
                  <a:srgbClr val="5859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объектов контроля</a:t>
            </a:r>
            <a:endParaRPr lang="fr-FR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84516" y="1183473"/>
            <a:ext cx="40271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ГАБС,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являющихся структурными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подразделениями 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органами местного самоуправления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4516" y="1986958"/>
            <a:ext cx="38015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избирательная комиссия МО 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город Краснодар</a:t>
            </a:r>
            <a:endParaRPr lang="ru-RU" sz="12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79347" y="2589321"/>
            <a:ext cx="37800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главных администраторов доходов местного бюджета органов власти Краснодарского края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79347" y="3347465"/>
            <a:ext cx="33123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казенных учреждений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79347" y="3962872"/>
            <a:ext cx="33123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D43E0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 </a:t>
            </a:r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бюджетных </a:t>
            </a:r>
            <a:r>
              <a:rPr lang="ru-RU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90591" y="4528925"/>
            <a:ext cx="35038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заказчика, осуществляющих закупки за счёт средств местного бюджета</a:t>
            </a:r>
            <a:endParaRPr lang="ru-RU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28016" r="70000">
                        <a14:foregroundMark x1="45476" y1="12462" x2="45476" y2="12462"/>
                        <a14:foregroundMark x1="42698" y1="39615" x2="42698" y2="39615"/>
                        <a14:foregroundMark x1="57063" y1="17077" x2="57063" y2="1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1755501"/>
            <a:ext cx="2451633" cy="2529462"/>
          </a:xfrm>
          <a:prstGeom prst="rect">
            <a:avLst/>
          </a:prstGeom>
        </p:spPr>
      </p:pic>
      <p:grpSp>
        <p:nvGrpSpPr>
          <p:cNvPr id="44" name="组合 50"/>
          <p:cNvGrpSpPr/>
          <p:nvPr/>
        </p:nvGrpSpPr>
        <p:grpSpPr>
          <a:xfrm>
            <a:off x="1205834" y="3602626"/>
            <a:ext cx="1327147" cy="126569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0873" y="3938373"/>
            <a:ext cx="11570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аудит в сфере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722833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2" y="22905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Line"/>
          <p:cNvCxnSpPr/>
          <p:nvPr/>
        </p:nvCxnSpPr>
        <p:spPr>
          <a:xfrm flipH="1">
            <a:off x="2483768" y="1530336"/>
            <a:ext cx="196815" cy="73072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  <a:scene3d>
            <a:camera prst="orthographicFront">
              <a:rot lat="0" lon="0" rev="20999999"/>
            </a:camera>
            <a:lightRig rig="threePt" dir="t"/>
          </a:scene3d>
        </p:spPr>
      </p:cxnSp>
      <p:cxnSp>
        <p:nvCxnSpPr>
          <p:cNvPr id="25" name="Line"/>
          <p:cNvCxnSpPr/>
          <p:nvPr/>
        </p:nvCxnSpPr>
        <p:spPr>
          <a:xfrm flipH="1">
            <a:off x="2779091" y="2378878"/>
            <a:ext cx="377748" cy="218616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6" name="Line"/>
          <p:cNvCxnSpPr/>
          <p:nvPr/>
        </p:nvCxnSpPr>
        <p:spPr>
          <a:xfrm flipH="1" flipV="1">
            <a:off x="2753641" y="3149760"/>
            <a:ext cx="994345" cy="14933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7" name="Line"/>
          <p:cNvCxnSpPr/>
          <p:nvPr/>
        </p:nvCxnSpPr>
        <p:spPr>
          <a:xfrm flipH="1" flipV="1">
            <a:off x="2357474" y="3515235"/>
            <a:ext cx="793694" cy="79442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29" name="组合 67"/>
          <p:cNvGrpSpPr/>
          <p:nvPr/>
        </p:nvGrpSpPr>
        <p:grpSpPr>
          <a:xfrm>
            <a:off x="1390202" y="2107598"/>
            <a:ext cx="1479711" cy="14783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"/>
          <p:cNvGrpSpPr/>
          <p:nvPr/>
        </p:nvGrpSpPr>
        <p:grpSpPr>
          <a:xfrm>
            <a:off x="2485052" y="865214"/>
            <a:ext cx="884473" cy="805501"/>
            <a:chOff x="3402224" y="483518"/>
            <a:chExt cx="864652" cy="864650"/>
          </a:xfrm>
        </p:grpSpPr>
        <p:grpSp>
          <p:nvGrpSpPr>
            <p:cNvPr id="36" name="组合 149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1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15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414502" y="673679"/>
              <a:ext cx="833503" cy="4294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4 191,1 </a:t>
              </a:r>
              <a:r>
                <a:rPr lang="ru-RU" altLang="zh-CN" sz="1200" b="1" dirty="0" err="1" smtClean="0">
                  <a:solidFill>
                    <a:schemeClr val="accent3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200" b="1" dirty="0" smtClean="0">
                  <a:solidFill>
                    <a:schemeClr val="accent3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  <a:endParaRPr lang="zh-CN" altLang="en-US" sz="12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6"/>
          <p:cNvGrpSpPr/>
          <p:nvPr/>
        </p:nvGrpSpPr>
        <p:grpSpPr>
          <a:xfrm>
            <a:off x="2838640" y="3999959"/>
            <a:ext cx="863799" cy="831303"/>
            <a:chOff x="4067944" y="3874219"/>
            <a:chExt cx="864652" cy="864650"/>
          </a:xfrm>
        </p:grpSpPr>
        <p:grpSp>
          <p:nvGrpSpPr>
            <p:cNvPr id="41" name="组合 161"/>
            <p:cNvGrpSpPr/>
            <p:nvPr/>
          </p:nvGrpSpPr>
          <p:grpSpPr>
            <a:xfrm>
              <a:off x="4067944" y="3874219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16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082743" y="4055575"/>
              <a:ext cx="845781" cy="4161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57,6 </a:t>
              </a:r>
              <a:r>
                <a:rPr lang="ru-RU" altLang="zh-CN" sz="1200" b="1" dirty="0" err="1" smtClean="0">
                  <a:solidFill>
                    <a:schemeClr val="accent3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200" b="1" dirty="0" smtClean="0">
                  <a:solidFill>
                    <a:schemeClr val="accent3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  <a:endParaRPr lang="zh-CN" altLang="en-US" sz="12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"/>
          <p:cNvGrpSpPr/>
          <p:nvPr/>
        </p:nvGrpSpPr>
        <p:grpSpPr>
          <a:xfrm>
            <a:off x="3156839" y="1670714"/>
            <a:ext cx="1143475" cy="1108290"/>
            <a:chOff x="4515751" y="1419068"/>
            <a:chExt cx="864652" cy="864650"/>
          </a:xfrm>
        </p:grpSpPr>
        <p:grpSp>
          <p:nvGrpSpPr>
            <p:cNvPr id="49" name="组合 153"/>
            <p:cNvGrpSpPr/>
            <p:nvPr/>
          </p:nvGrpSpPr>
          <p:grpSpPr>
            <a:xfrm>
              <a:off x="4515751" y="141906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4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椭圆 15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585776" y="1673812"/>
              <a:ext cx="724601" cy="3120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42 305,9 </a:t>
              </a:r>
              <a:r>
                <a:rPr lang="ru-RU" altLang="zh-CN" sz="1400" b="1" dirty="0" err="1" smtClean="0">
                  <a:solidFill>
                    <a:schemeClr val="accent3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400" b="1" dirty="0" smtClean="0">
                  <a:solidFill>
                    <a:schemeClr val="accent3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  <a:endParaRPr lang="zh-CN" altLang="en-US" sz="16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"/>
          <p:cNvGrpSpPr/>
          <p:nvPr/>
        </p:nvGrpSpPr>
        <p:grpSpPr>
          <a:xfrm>
            <a:off x="3300665" y="2989758"/>
            <a:ext cx="1072343" cy="922689"/>
            <a:chOff x="4761287" y="2734782"/>
            <a:chExt cx="918124" cy="864650"/>
          </a:xfrm>
        </p:grpSpPr>
        <p:grpSp>
          <p:nvGrpSpPr>
            <p:cNvPr id="58" name="组合 157"/>
            <p:cNvGrpSpPr/>
            <p:nvPr/>
          </p:nvGrpSpPr>
          <p:grpSpPr>
            <a:xfrm>
              <a:off x="4788024" y="2734782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1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159"/>
              <p:cNvSpPr/>
              <p:nvPr/>
            </p:nvSpPr>
            <p:spPr>
              <a:xfrm>
                <a:off x="392099" y="760407"/>
                <a:ext cx="3825866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761287" y="2937651"/>
              <a:ext cx="918124" cy="374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400" b="1" dirty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 </a:t>
              </a:r>
              <a:r>
                <a:rPr lang="ru-RU" altLang="zh-CN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272,5 </a:t>
              </a:r>
              <a:r>
                <a:rPr lang="ru-RU" altLang="zh-CN" sz="1200" b="1" dirty="0" err="1">
                  <a:solidFill>
                    <a:schemeClr val="accent3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200" b="1" dirty="0">
                  <a:solidFill>
                    <a:schemeClr val="accent3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  <a:endParaRPr lang="zh-CN" altLang="en-US" sz="1400" b="1" dirty="0">
                <a:solidFill>
                  <a:schemeClr val="accent3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3" b="94759" l="875" r="94625">
                        <a14:foregroundMark x1="35000" y1="23282" x2="71500" y2="34107"/>
                        <a14:foregroundMark x1="30125" y1="4897" x2="29750" y2="24313"/>
                        <a14:foregroundMark x1="85375" y1="27663" x2="94250" y2="23711"/>
                        <a14:foregroundMark x1="67000" y1="37973" x2="73375" y2="33076"/>
                        <a14:foregroundMark x1="10250" y1="49742" x2="13125" y2="55928"/>
                        <a14:foregroundMark x1="24875" y1="44158" x2="24875" y2="55155"/>
                        <a14:foregroundMark x1="37625" y1="34021" x2="39500" y2="46735"/>
                        <a14:foregroundMark x1="34875" y1="24141" x2="44875" y2="31615"/>
                        <a14:foregroundMark x1="45500" y1="32732" x2="67250" y2="33162"/>
                        <a14:foregroundMark x1="44750" y1="36684" x2="60375" y2="36856"/>
                        <a14:backgroundMark x1="30000" y1="4124" x2="44125" y2="5928"/>
                        <a14:backgroundMark x1="43375" y1="9794" x2="38500" y2="3952"/>
                        <a14:backgroundMark x1="37250" y1="22079" x2="34875" y2="23454"/>
                        <a14:backgroundMark x1="36125" y1="22595" x2="36500" y2="25515"/>
                        <a14:backgroundMark x1="36500" y1="25773" x2="43375" y2="28265"/>
                        <a14:backgroundMark x1="43875" y1="28265" x2="47500" y2="31873"/>
                        <a14:backgroundMark x1="48000" y1="32818" x2="69875" y2="32732"/>
                        <a14:backgroundMark x1="37500" y1="23711" x2="66000" y2="32131"/>
                        <a14:backgroundMark x1="39250" y1="24742" x2="63875" y2="32302"/>
                        <a14:backgroundMark x1="38250" y1="23024" x2="50375" y2="27921"/>
                        <a14:backgroundMark x1="55000" y1="31100" x2="68000" y2="26804"/>
                        <a14:backgroundMark x1="44750" y1="28007" x2="52750" y2="25000"/>
                        <a14:backgroundMark x1="37875" y1="24313" x2="66000" y2="32560"/>
                        <a14:backgroundMark x1="38250" y1="24313" x2="50375" y2="2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7" t="1745" r="3960" b="10498"/>
          <a:stretch/>
        </p:blipFill>
        <p:spPr>
          <a:xfrm>
            <a:off x="103171" y="2301251"/>
            <a:ext cx="1977388" cy="2791606"/>
          </a:xfrm>
          <a:prstGeom prst="rect">
            <a:avLst/>
          </a:prstGeom>
        </p:spPr>
      </p:pic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1429689" y="2335837"/>
            <a:ext cx="143335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Группы нарушений и недостатков </a:t>
            </a:r>
            <a:r>
              <a:rPr lang="ru-RU" altLang="zh-CN" sz="16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ВЫЯВЛЕНО:</a:t>
            </a:r>
            <a:endParaRPr lang="zh-CN" altLang="zh-CN" sz="1600" b="1" u="sng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2" name="圆角矩形 11"/>
          <p:cNvSpPr/>
          <p:nvPr/>
        </p:nvSpPr>
        <p:spPr>
          <a:xfrm>
            <a:off x="3512603" y="775509"/>
            <a:ext cx="2122645" cy="693504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3544410" y="739826"/>
            <a:ext cx="20726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 ходе </a:t>
            </a:r>
            <a:r>
              <a:rPr lang="ru-RU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формирования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и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исполнения бюджета</a:t>
            </a:r>
            <a:endParaRPr lang="zh-CN" altLang="zh-CN" sz="1400" b="1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圆角矩形 11"/>
          <p:cNvSpPr/>
          <p:nvPr/>
        </p:nvSpPr>
        <p:spPr>
          <a:xfrm>
            <a:off x="4524463" y="1695011"/>
            <a:ext cx="2065973" cy="93054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accent3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4555736" y="1682409"/>
            <a:ext cx="213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Ведения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бухгалтерского учета 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и составления отчетности</a:t>
            </a:r>
            <a:endParaRPr lang="zh-CN" altLang="zh-CN" sz="1400" b="1" dirty="0"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6" name="圆角矩形 11"/>
          <p:cNvSpPr/>
          <p:nvPr/>
        </p:nvSpPr>
        <p:spPr>
          <a:xfrm>
            <a:off x="4487211" y="2968782"/>
            <a:ext cx="1817553" cy="923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4557403" y="2938201"/>
            <a:ext cx="18636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 сфере управления муниципальной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собственностью</a:t>
            </a:r>
            <a:endParaRPr lang="zh-CN" altLang="zh-CN" sz="1400" b="1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8" name="圆角矩形 11"/>
          <p:cNvSpPr/>
          <p:nvPr/>
        </p:nvSpPr>
        <p:spPr>
          <a:xfrm>
            <a:off x="3747986" y="4247809"/>
            <a:ext cx="1905781" cy="7338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69" name="Rectangle 34"/>
          <p:cNvSpPr>
            <a:spLocks noChangeArrowheads="1"/>
          </p:cNvSpPr>
          <p:nvPr/>
        </p:nvSpPr>
        <p:spPr bwMode="auto">
          <a:xfrm>
            <a:off x="3717793" y="4247809"/>
            <a:ext cx="2155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При осуществлении муниципальных 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закупок</a:t>
            </a:r>
            <a:endParaRPr lang="zh-CN" altLang="zh-CN" sz="1400" b="1" dirty="0">
              <a:solidFill>
                <a:srgbClr val="C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91865" y="-30991"/>
            <a:ext cx="77845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Структура </a:t>
            </a:r>
            <a:r>
              <a:rPr lang="ru-RU" sz="2400" b="1" dirty="0" smtClean="0">
                <a:latin typeface="Arial Black" panose="020B0A04020102020204" pitchFamily="34" charset="0"/>
              </a:rPr>
              <a:t>выявленных и устраненных нарушений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ZoneTexte 17"/>
          <p:cNvSpPr txBox="1"/>
          <p:nvPr/>
        </p:nvSpPr>
        <p:spPr>
          <a:xfrm>
            <a:off x="6753838" y="570250"/>
            <a:ext cx="188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УСТРАНЕНО:</a:t>
            </a:r>
            <a:endParaRPr lang="fr-FR" sz="2000" b="1" u="sng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Rectangle 6"/>
          <p:cNvSpPr/>
          <p:nvPr/>
        </p:nvSpPr>
        <p:spPr>
          <a:xfrm>
            <a:off x="5704607" y="1294787"/>
            <a:ext cx="1766637" cy="1464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53" name="Rectangle 10"/>
          <p:cNvSpPr/>
          <p:nvPr/>
        </p:nvSpPr>
        <p:spPr>
          <a:xfrm>
            <a:off x="5704607" y="1292419"/>
            <a:ext cx="706002" cy="1487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72" name="Group 19"/>
          <p:cNvGrpSpPr/>
          <p:nvPr/>
        </p:nvGrpSpPr>
        <p:grpSpPr>
          <a:xfrm>
            <a:off x="5890305" y="923288"/>
            <a:ext cx="943281" cy="325210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77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78" name="Rectangle 6"/>
          <p:cNvSpPr/>
          <p:nvPr/>
        </p:nvSpPr>
        <p:spPr>
          <a:xfrm>
            <a:off x="6686925" y="2414982"/>
            <a:ext cx="1766637" cy="154095"/>
          </a:xfrm>
          <a:prstGeom prst="rect">
            <a:avLst/>
          </a:prstGeom>
          <a:solidFill>
            <a:srgbClr val="D43E01"/>
          </a:solidFill>
          <a:ln>
            <a:solidFill>
              <a:srgbClr val="D43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82" name="Rectangle 10"/>
          <p:cNvSpPr/>
          <p:nvPr/>
        </p:nvSpPr>
        <p:spPr>
          <a:xfrm>
            <a:off x="6686925" y="2414982"/>
            <a:ext cx="1723972" cy="1540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83" name="Group 19"/>
          <p:cNvGrpSpPr/>
          <p:nvPr/>
        </p:nvGrpSpPr>
        <p:grpSpPr>
          <a:xfrm>
            <a:off x="7778505" y="2018991"/>
            <a:ext cx="945263" cy="345747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89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36736" y="1997556"/>
            <a:ext cx="7955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98,2%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7608" y="898775"/>
            <a:ext cx="8712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36,0%</a:t>
            </a:r>
          </a:p>
        </p:txBody>
      </p:sp>
      <p:sp>
        <p:nvSpPr>
          <p:cNvPr id="90" name="Rectangle 6"/>
          <p:cNvSpPr/>
          <p:nvPr/>
        </p:nvSpPr>
        <p:spPr>
          <a:xfrm>
            <a:off x="6421043" y="3699422"/>
            <a:ext cx="1766637" cy="14640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91" name="Rectangle 10"/>
          <p:cNvSpPr/>
          <p:nvPr/>
        </p:nvSpPr>
        <p:spPr>
          <a:xfrm>
            <a:off x="6421042" y="3697054"/>
            <a:ext cx="813535" cy="1487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92" name="Group 19"/>
          <p:cNvGrpSpPr/>
          <p:nvPr/>
        </p:nvGrpSpPr>
        <p:grpSpPr>
          <a:xfrm>
            <a:off x="6697682" y="3300816"/>
            <a:ext cx="909540" cy="351103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94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819723" y="3303628"/>
            <a:ext cx="7730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46,4%</a:t>
            </a:r>
          </a:p>
        </p:txBody>
      </p:sp>
      <p:sp>
        <p:nvSpPr>
          <p:cNvPr id="96" name="Rectangle 6"/>
          <p:cNvSpPr/>
          <p:nvPr/>
        </p:nvSpPr>
        <p:spPr>
          <a:xfrm>
            <a:off x="5883069" y="4761713"/>
            <a:ext cx="1766637" cy="146408"/>
          </a:xfrm>
          <a:prstGeom prst="rect">
            <a:avLst/>
          </a:prstGeom>
          <a:solidFill>
            <a:srgbClr val="C00000"/>
          </a:solidFill>
          <a:ln>
            <a:solidFill>
              <a:srgbClr val="D43E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97" name="Rectangle 10"/>
          <p:cNvSpPr/>
          <p:nvPr/>
        </p:nvSpPr>
        <p:spPr>
          <a:xfrm>
            <a:off x="5883070" y="4755689"/>
            <a:ext cx="55364" cy="1524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grpSp>
        <p:nvGrpSpPr>
          <p:cNvPr id="98" name="Group 19"/>
          <p:cNvGrpSpPr/>
          <p:nvPr/>
        </p:nvGrpSpPr>
        <p:grpSpPr>
          <a:xfrm>
            <a:off x="5704608" y="4436724"/>
            <a:ext cx="758476" cy="295932"/>
            <a:chOff x="3541647" y="181442"/>
            <a:chExt cx="1055694" cy="8175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9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  <p:sp>
          <p:nvSpPr>
            <p:cNvPr id="100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830679" y="4395262"/>
            <a:ext cx="7030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2,4%</a:t>
            </a:r>
          </a:p>
        </p:txBody>
      </p:sp>
    </p:spTree>
    <p:extLst>
      <p:ext uri="{BB962C8B-B14F-4D97-AF65-F5344CB8AC3E}">
        <p14:creationId xmlns:p14="http://schemas.microsoft.com/office/powerpoint/2010/main" val="2512875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Line"/>
          <p:cNvCxnSpPr/>
          <p:nvPr/>
        </p:nvCxnSpPr>
        <p:spPr>
          <a:xfrm flipH="1" flipV="1">
            <a:off x="4781939" y="3377603"/>
            <a:ext cx="353238" cy="70415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4" name="Line"/>
          <p:cNvCxnSpPr/>
          <p:nvPr/>
        </p:nvCxnSpPr>
        <p:spPr>
          <a:xfrm>
            <a:off x="5180130" y="2818101"/>
            <a:ext cx="660845" cy="233871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1" name="Line"/>
          <p:cNvCxnSpPr/>
          <p:nvPr/>
        </p:nvCxnSpPr>
        <p:spPr>
          <a:xfrm flipV="1">
            <a:off x="4993965" y="1463703"/>
            <a:ext cx="353132" cy="241115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3" name="Line"/>
          <p:cNvCxnSpPr/>
          <p:nvPr/>
        </p:nvCxnSpPr>
        <p:spPr>
          <a:xfrm>
            <a:off x="3330387" y="1470955"/>
            <a:ext cx="754224" cy="356351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071242" y="-1770"/>
            <a:ext cx="756084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Структура</a:t>
            </a:r>
            <a:r>
              <a:rPr lang="ru-RU" sz="2200" b="1" dirty="0">
                <a:latin typeface="Arial Black" panose="020B0A04020102020204" pitchFamily="34" charset="0"/>
              </a:rPr>
              <a:t> </a:t>
            </a:r>
            <a:r>
              <a:rPr lang="ru-RU" sz="2200" b="1" dirty="0" smtClean="0">
                <a:latin typeface="Arial Black" panose="020B0A04020102020204" pitchFamily="34" charset="0"/>
              </a:rPr>
              <a:t>выявленных и устраненных нарушений (в разрезе ГРБС)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6" name="Group 8"/>
          <p:cNvGrpSpPr/>
          <p:nvPr/>
        </p:nvGrpSpPr>
        <p:grpSpPr>
          <a:xfrm>
            <a:off x="1594767" y="1220066"/>
            <a:ext cx="174290" cy="466223"/>
            <a:chOff x="9058971" y="3034893"/>
            <a:chExt cx="232386" cy="621631"/>
          </a:xfrm>
        </p:grpSpPr>
        <p:sp>
          <p:nvSpPr>
            <p:cNvPr id="79" name="FlexibleLine"/>
            <p:cNvSpPr/>
            <p:nvPr/>
          </p:nvSpPr>
          <p:spPr>
            <a:xfrm>
              <a:off x="9058971" y="3034893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80" name="FlexibleLine"/>
            <p:cNvSpPr/>
            <p:nvPr/>
          </p:nvSpPr>
          <p:spPr>
            <a:xfrm>
              <a:off x="9058971" y="3034893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81" name="FlexibleLine"/>
            <p:cNvSpPr/>
            <p:nvPr/>
          </p:nvSpPr>
          <p:spPr>
            <a:xfrm>
              <a:off x="9058971" y="3034893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grpSp>
        <p:nvGrpSpPr>
          <p:cNvPr id="84" name="Group 9"/>
          <p:cNvGrpSpPr/>
          <p:nvPr/>
        </p:nvGrpSpPr>
        <p:grpSpPr>
          <a:xfrm>
            <a:off x="6691266" y="1271261"/>
            <a:ext cx="174290" cy="466223"/>
            <a:chOff x="9117067" y="4510540"/>
            <a:chExt cx="232386" cy="621631"/>
          </a:xfrm>
        </p:grpSpPr>
        <p:sp>
          <p:nvSpPr>
            <p:cNvPr id="85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86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87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02" name="Freeform 246"/>
          <p:cNvSpPr/>
          <p:nvPr/>
        </p:nvSpPr>
        <p:spPr>
          <a:xfrm>
            <a:off x="1683660" y="745804"/>
            <a:ext cx="323947" cy="266882"/>
          </a:xfrm>
          <a:custGeom>
            <a:avLst/>
            <a:gdLst/>
            <a:ahLst/>
            <a:cxnLst/>
            <a:rect l="0" t="0" r="0" b="0"/>
            <a:pathLst>
              <a:path w="744800" h="220400" fill="none">
                <a:moveTo>
                  <a:pt x="0" y="220400"/>
                </a:moveTo>
                <a:lnTo>
                  <a:pt x="7448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sp>
        <p:nvSpPr>
          <p:cNvPr id="104" name="Freeform 244"/>
          <p:cNvSpPr/>
          <p:nvPr/>
        </p:nvSpPr>
        <p:spPr>
          <a:xfrm>
            <a:off x="1618209" y="1047525"/>
            <a:ext cx="2520030" cy="305127"/>
          </a:xfrm>
          <a:custGeom>
            <a:avLst/>
            <a:gdLst/>
            <a:ahLst/>
            <a:cxnLst/>
            <a:rect l="0" t="0" r="0" b="0"/>
            <a:pathLst>
              <a:path w="1208400" h="220400" fill="none">
                <a:moveTo>
                  <a:pt x="0" y="220400"/>
                </a:moveTo>
                <a:lnTo>
                  <a:pt x="12084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sp>
        <p:nvSpPr>
          <p:cNvPr id="106" name="Freeform 242"/>
          <p:cNvSpPr/>
          <p:nvPr/>
        </p:nvSpPr>
        <p:spPr>
          <a:xfrm>
            <a:off x="1714904" y="1428229"/>
            <a:ext cx="1556211" cy="268039"/>
          </a:xfrm>
          <a:custGeom>
            <a:avLst/>
            <a:gdLst/>
            <a:ahLst/>
            <a:cxnLst/>
            <a:rect l="0" t="0" r="0" b="0"/>
            <a:pathLst>
              <a:path w="1109600" h="220400" fill="none">
                <a:moveTo>
                  <a:pt x="0" y="220400"/>
                </a:moveTo>
                <a:lnTo>
                  <a:pt x="1109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</p:sp>
      <p:sp>
        <p:nvSpPr>
          <p:cNvPr id="108" name="Freeform 240"/>
          <p:cNvSpPr/>
          <p:nvPr/>
        </p:nvSpPr>
        <p:spPr>
          <a:xfrm>
            <a:off x="6785751" y="806411"/>
            <a:ext cx="284350" cy="256840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sp>
        <p:nvSpPr>
          <p:cNvPr id="110" name="Freeform 238"/>
          <p:cNvSpPr/>
          <p:nvPr/>
        </p:nvSpPr>
        <p:spPr>
          <a:xfrm>
            <a:off x="6832208" y="1119000"/>
            <a:ext cx="2060261" cy="267448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sp>
        <p:nvSpPr>
          <p:cNvPr id="111" name="Text 4677"/>
          <p:cNvSpPr txBox="1"/>
          <p:nvPr/>
        </p:nvSpPr>
        <p:spPr>
          <a:xfrm>
            <a:off x="1425971" y="2982100"/>
            <a:ext cx="2548491" cy="219081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Департамент </a:t>
            </a:r>
          </a:p>
          <a:p>
            <a:r>
              <a:rPr lang="ru-RU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строительства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Freeform 236"/>
          <p:cNvSpPr/>
          <p:nvPr/>
        </p:nvSpPr>
        <p:spPr>
          <a:xfrm>
            <a:off x="6776670" y="1484765"/>
            <a:ext cx="1539746" cy="240251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</p:sp>
      <p:grpSp>
        <p:nvGrpSpPr>
          <p:cNvPr id="114" name="组合 76"/>
          <p:cNvGrpSpPr/>
          <p:nvPr/>
        </p:nvGrpSpPr>
        <p:grpSpPr>
          <a:xfrm>
            <a:off x="5620882" y="2650257"/>
            <a:ext cx="1042185" cy="927319"/>
            <a:chOff x="2224053" y="2112361"/>
            <a:chExt cx="997900" cy="950136"/>
          </a:xfrm>
        </p:grpSpPr>
        <p:grpSp>
          <p:nvGrpSpPr>
            <p:cNvPr id="115" name="组合 7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椭圆 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2224053" y="2351251"/>
              <a:ext cx="997900" cy="459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4 857,5 </a:t>
              </a:r>
              <a:r>
                <a:rPr lang="ru-RU" altLang="zh-CN" sz="1200" b="1" dirty="0" err="1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2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81"/>
          <p:cNvGrpSpPr/>
          <p:nvPr/>
        </p:nvGrpSpPr>
        <p:grpSpPr>
          <a:xfrm>
            <a:off x="3375840" y="1367194"/>
            <a:ext cx="2065048" cy="2053344"/>
            <a:chOff x="1403648" y="1115468"/>
            <a:chExt cx="1294414" cy="1294414"/>
          </a:xfrm>
        </p:grpSpPr>
        <p:sp>
          <p:nvSpPr>
            <p:cNvPr id="120" name="椭圆 82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1" name="组合 83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23" name="同心圆 8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同心圆 86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613712" y="1548128"/>
              <a:ext cx="884587" cy="45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ru-RU" altLang="zh-CN" sz="17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50 827,1 млн. руб.</a:t>
              </a:r>
              <a:endParaRPr lang="zh-CN" altLang="en-US" sz="17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5" name="组合 92"/>
          <p:cNvGrpSpPr/>
          <p:nvPr/>
        </p:nvGrpSpPr>
        <p:grpSpPr>
          <a:xfrm>
            <a:off x="256970" y="799150"/>
            <a:ext cx="1443029" cy="1276418"/>
            <a:chOff x="2211055" y="2112361"/>
            <a:chExt cx="1037480" cy="950136"/>
          </a:xfrm>
        </p:grpSpPr>
        <p:grpSp>
          <p:nvGrpSpPr>
            <p:cNvPr id="126" name="组合 93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8" name="同心圆 9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9" name="椭圆 9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211055" y="2373594"/>
              <a:ext cx="1037480" cy="389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14 788,2  </a:t>
              </a:r>
              <a:r>
                <a:rPr lang="ru-RU" altLang="zh-CN" sz="1600" b="1" dirty="0" err="1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0" name="组合 108"/>
          <p:cNvGrpSpPr/>
          <p:nvPr/>
        </p:nvGrpSpPr>
        <p:grpSpPr>
          <a:xfrm>
            <a:off x="5464596" y="772630"/>
            <a:ext cx="1240777" cy="1215112"/>
            <a:chOff x="2230548" y="2112361"/>
            <a:chExt cx="997900" cy="950136"/>
          </a:xfrm>
        </p:grpSpPr>
        <p:grpSp>
          <p:nvGrpSpPr>
            <p:cNvPr id="131" name="组合 109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3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4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2230548" y="2391685"/>
              <a:ext cx="997900" cy="3850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12 919,7 </a:t>
              </a:r>
              <a:r>
                <a:rPr lang="ru-RU" altLang="zh-CN" sz="1400" b="1" dirty="0" err="1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Group 9"/>
          <p:cNvGrpSpPr/>
          <p:nvPr/>
        </p:nvGrpSpPr>
        <p:grpSpPr>
          <a:xfrm>
            <a:off x="6615087" y="2997831"/>
            <a:ext cx="174290" cy="466223"/>
            <a:chOff x="9117067" y="4510540"/>
            <a:chExt cx="232386" cy="621631"/>
          </a:xfrm>
        </p:grpSpPr>
        <p:sp>
          <p:nvSpPr>
            <p:cNvPr id="136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37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38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39" name="Freeform 240"/>
          <p:cNvSpPr/>
          <p:nvPr/>
        </p:nvSpPr>
        <p:spPr>
          <a:xfrm>
            <a:off x="6734974" y="2523205"/>
            <a:ext cx="239057" cy="252720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40" name="Text 4676"/>
          <p:cNvSpPr txBox="1"/>
          <p:nvPr/>
        </p:nvSpPr>
        <p:spPr>
          <a:xfrm>
            <a:off x="1399585" y="3396671"/>
            <a:ext cx="1643832" cy="231773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Freeform 238"/>
          <p:cNvSpPr/>
          <p:nvPr/>
        </p:nvSpPr>
        <p:spPr>
          <a:xfrm>
            <a:off x="6688693" y="2871471"/>
            <a:ext cx="1206138" cy="243834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43" name="Freeform 236"/>
          <p:cNvSpPr/>
          <p:nvPr/>
        </p:nvSpPr>
        <p:spPr>
          <a:xfrm>
            <a:off x="6699547" y="3202176"/>
            <a:ext cx="1359170" cy="249513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grpSp>
        <p:nvGrpSpPr>
          <p:cNvPr id="160" name="组合 76"/>
          <p:cNvGrpSpPr/>
          <p:nvPr/>
        </p:nvGrpSpPr>
        <p:grpSpPr>
          <a:xfrm>
            <a:off x="144290" y="2400304"/>
            <a:ext cx="1237282" cy="1099446"/>
            <a:chOff x="2185348" y="2112361"/>
            <a:chExt cx="1053060" cy="950136"/>
          </a:xfrm>
        </p:grpSpPr>
        <p:grpSp>
          <p:nvGrpSpPr>
            <p:cNvPr id="161" name="组合 7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3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4" name="椭圆 80"/>
              <p:cNvSpPr/>
              <p:nvPr/>
            </p:nvSpPr>
            <p:spPr>
              <a:xfrm>
                <a:off x="345900" y="794380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2185348" y="2376274"/>
              <a:ext cx="1053060" cy="4255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12 198,4 </a:t>
              </a:r>
              <a:r>
                <a:rPr lang="ru-RU" altLang="zh-CN" sz="1400" b="1" dirty="0" err="1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Group 9"/>
          <p:cNvGrpSpPr/>
          <p:nvPr/>
        </p:nvGrpSpPr>
        <p:grpSpPr>
          <a:xfrm>
            <a:off x="1299862" y="3112768"/>
            <a:ext cx="167929" cy="475656"/>
            <a:chOff x="9117067" y="4510540"/>
            <a:chExt cx="232386" cy="621631"/>
          </a:xfrm>
        </p:grpSpPr>
        <p:sp>
          <p:nvSpPr>
            <p:cNvPr id="166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67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68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69" name="Freeform 240"/>
          <p:cNvSpPr/>
          <p:nvPr/>
        </p:nvSpPr>
        <p:spPr>
          <a:xfrm>
            <a:off x="1415335" y="2650257"/>
            <a:ext cx="290015" cy="248364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71" name="Freeform 238"/>
          <p:cNvSpPr/>
          <p:nvPr/>
        </p:nvSpPr>
        <p:spPr>
          <a:xfrm>
            <a:off x="1391331" y="3034925"/>
            <a:ext cx="1450764" cy="236604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73" name="Freeform 236"/>
          <p:cNvSpPr/>
          <p:nvPr/>
        </p:nvSpPr>
        <p:spPr>
          <a:xfrm>
            <a:off x="1371728" y="3301007"/>
            <a:ext cx="1602966" cy="27656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5" name="TextBox 4"/>
          <p:cNvSpPr txBox="1"/>
          <p:nvPr/>
        </p:nvSpPr>
        <p:spPr>
          <a:xfrm flipH="1">
            <a:off x="1736086" y="1443327"/>
            <a:ext cx="21304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99,9%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9999" y="1062067"/>
            <a:ext cx="26807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Департамент транспорта</a:t>
            </a:r>
          </a:p>
        </p:txBody>
      </p:sp>
      <p:sp>
        <p:nvSpPr>
          <p:cNvPr id="175" name="TextBox 174"/>
          <p:cNvSpPr txBox="1"/>
          <p:nvPr/>
        </p:nvSpPr>
        <p:spPr>
          <a:xfrm flipH="1">
            <a:off x="6833860" y="1469794"/>
            <a:ext cx="21304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99,4%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6" name="Text 4677"/>
          <p:cNvSpPr txBox="1"/>
          <p:nvPr/>
        </p:nvSpPr>
        <p:spPr>
          <a:xfrm>
            <a:off x="6776670" y="1106635"/>
            <a:ext cx="2593360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Департамент образования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 flipH="1">
            <a:off x="1428896" y="3307998"/>
            <a:ext cx="21304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99,8%</a:t>
            </a:r>
          </a:p>
        </p:txBody>
      </p:sp>
      <p:sp>
        <p:nvSpPr>
          <p:cNvPr id="178" name="Text 4677"/>
          <p:cNvSpPr txBox="1"/>
          <p:nvPr/>
        </p:nvSpPr>
        <p:spPr>
          <a:xfrm>
            <a:off x="6779786" y="2841677"/>
            <a:ext cx="1176590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ДГХ и ТЭК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 flipH="1">
            <a:off x="6750149" y="3210286"/>
            <a:ext cx="21304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57,4%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2" name="组合 76"/>
          <p:cNvGrpSpPr/>
          <p:nvPr/>
        </p:nvGrpSpPr>
        <p:grpSpPr>
          <a:xfrm>
            <a:off x="2073988" y="3990698"/>
            <a:ext cx="970532" cy="923365"/>
            <a:chOff x="2212103" y="2112361"/>
            <a:chExt cx="997900" cy="950136"/>
          </a:xfrm>
        </p:grpSpPr>
        <p:grpSp>
          <p:nvGrpSpPr>
            <p:cNvPr id="193" name="组合 7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5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6" name="椭圆 80"/>
              <p:cNvSpPr/>
              <p:nvPr/>
            </p:nvSpPr>
            <p:spPr>
              <a:xfrm>
                <a:off x="392119" y="760408"/>
                <a:ext cx="3825874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2212103" y="2360133"/>
              <a:ext cx="997900" cy="482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3 012,4 </a:t>
              </a:r>
              <a:r>
                <a:rPr lang="ru-RU" altLang="zh-CN" sz="1200" b="1" dirty="0" err="1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2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7" name="Group 9"/>
          <p:cNvGrpSpPr/>
          <p:nvPr/>
        </p:nvGrpSpPr>
        <p:grpSpPr>
          <a:xfrm>
            <a:off x="2993121" y="4442731"/>
            <a:ext cx="174290" cy="466223"/>
            <a:chOff x="9117067" y="4510540"/>
            <a:chExt cx="232386" cy="621631"/>
          </a:xfrm>
        </p:grpSpPr>
        <p:sp>
          <p:nvSpPr>
            <p:cNvPr id="198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99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200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201" name="Freeform 240"/>
          <p:cNvSpPr/>
          <p:nvPr/>
        </p:nvSpPr>
        <p:spPr>
          <a:xfrm>
            <a:off x="3084672" y="3969676"/>
            <a:ext cx="253919" cy="260617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02" name="Freeform 238"/>
          <p:cNvSpPr/>
          <p:nvPr/>
        </p:nvSpPr>
        <p:spPr>
          <a:xfrm>
            <a:off x="3078140" y="4293954"/>
            <a:ext cx="1017437" cy="273600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03" name="Freeform 236"/>
          <p:cNvSpPr/>
          <p:nvPr/>
        </p:nvSpPr>
        <p:spPr>
          <a:xfrm>
            <a:off x="3076393" y="4654698"/>
            <a:ext cx="1522808" cy="25271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204" name="Text 4677"/>
          <p:cNvSpPr txBox="1"/>
          <p:nvPr/>
        </p:nvSpPr>
        <p:spPr>
          <a:xfrm>
            <a:off x="3112703" y="4291003"/>
            <a:ext cx="1157596" cy="245177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ДМС и ГЗ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 flipH="1">
            <a:off x="3126944" y="4656235"/>
            <a:ext cx="21304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20,8%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3" name="组合 76"/>
          <p:cNvGrpSpPr/>
          <p:nvPr/>
        </p:nvGrpSpPr>
        <p:grpSpPr>
          <a:xfrm>
            <a:off x="4754933" y="3802678"/>
            <a:ext cx="989266" cy="909542"/>
            <a:chOff x="2241251" y="2112361"/>
            <a:chExt cx="997900" cy="950136"/>
          </a:xfrm>
        </p:grpSpPr>
        <p:grpSp>
          <p:nvGrpSpPr>
            <p:cNvPr id="154" name="组合 7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6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7" name="椭圆 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2241251" y="2317655"/>
              <a:ext cx="997900" cy="482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3 051,0 </a:t>
              </a:r>
              <a:r>
                <a:rPr lang="ru-RU" altLang="zh-CN" sz="1200" b="1" dirty="0" err="1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млн.руб</a:t>
              </a:r>
              <a:r>
                <a:rPr lang="ru-RU" altLang="zh-CN" sz="12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8" name="Group 9"/>
          <p:cNvGrpSpPr/>
          <p:nvPr/>
        </p:nvGrpSpPr>
        <p:grpSpPr>
          <a:xfrm>
            <a:off x="5614997" y="4437407"/>
            <a:ext cx="174290" cy="466223"/>
            <a:chOff x="9117067" y="4510540"/>
            <a:chExt cx="232386" cy="621631"/>
          </a:xfrm>
        </p:grpSpPr>
        <p:sp>
          <p:nvSpPr>
            <p:cNvPr id="159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70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  <p:sp>
          <p:nvSpPr>
            <p:cNvPr id="172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</p:sp>
      </p:grpSp>
      <p:sp>
        <p:nvSpPr>
          <p:cNvPr id="174" name="Freeform 240"/>
          <p:cNvSpPr/>
          <p:nvPr/>
        </p:nvSpPr>
        <p:spPr>
          <a:xfrm>
            <a:off x="5692837" y="3972828"/>
            <a:ext cx="255772" cy="266337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80" name="Freeform 238"/>
          <p:cNvSpPr/>
          <p:nvPr/>
        </p:nvSpPr>
        <p:spPr>
          <a:xfrm>
            <a:off x="5684343" y="4294931"/>
            <a:ext cx="1181213" cy="272623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81" name="Freeform 236"/>
          <p:cNvSpPr/>
          <p:nvPr/>
        </p:nvSpPr>
        <p:spPr>
          <a:xfrm>
            <a:off x="5698269" y="4649374"/>
            <a:ext cx="1315882" cy="25271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</p:sp>
      <p:sp>
        <p:nvSpPr>
          <p:cNvPr id="182" name="Text 4677"/>
          <p:cNvSpPr txBox="1"/>
          <p:nvPr/>
        </p:nvSpPr>
        <p:spPr>
          <a:xfrm>
            <a:off x="5691353" y="4329879"/>
            <a:ext cx="1333815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ru-RU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Прочие ГРБС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 flipH="1">
            <a:off x="5764398" y="4668656"/>
            <a:ext cx="2130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Устранено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60,0%</a:t>
            </a:r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40" name="Line"/>
          <p:cNvCxnSpPr/>
          <p:nvPr/>
        </p:nvCxnSpPr>
        <p:spPr>
          <a:xfrm flipV="1">
            <a:off x="3015812" y="3272308"/>
            <a:ext cx="739397" cy="53037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42" name="Line"/>
          <p:cNvCxnSpPr/>
          <p:nvPr/>
        </p:nvCxnSpPr>
        <p:spPr>
          <a:xfrm flipV="1">
            <a:off x="2383231" y="2456167"/>
            <a:ext cx="915032" cy="26323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25" b="93209" l="10786" r="90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01" y="3362280"/>
            <a:ext cx="1848731" cy="18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6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reeform 2"/>
          <p:cNvSpPr>
            <a:spLocks/>
          </p:cNvSpPr>
          <p:nvPr/>
        </p:nvSpPr>
        <p:spPr bwMode="auto">
          <a:xfrm>
            <a:off x="4419076" y="2141292"/>
            <a:ext cx="1967760" cy="477941"/>
          </a:xfrm>
          <a:custGeom>
            <a:avLst/>
            <a:gdLst>
              <a:gd name="T0" fmla="*/ 2147483646 w 1764"/>
              <a:gd name="T1" fmla="*/ 2147483646 h 416"/>
              <a:gd name="T2" fmla="*/ 2147483646 w 1764"/>
              <a:gd name="T3" fmla="*/ 2147483646 h 416"/>
              <a:gd name="T4" fmla="*/ 2147483646 w 1764"/>
              <a:gd name="T5" fmla="*/ 2147483646 h 416"/>
              <a:gd name="T6" fmla="*/ 2147483646 w 1764"/>
              <a:gd name="T7" fmla="*/ 2147483646 h 416"/>
              <a:gd name="T8" fmla="*/ 2147483646 w 1764"/>
              <a:gd name="T9" fmla="*/ 2147483646 h 416"/>
              <a:gd name="T10" fmla="*/ 2147483646 w 1764"/>
              <a:gd name="T11" fmla="*/ 2147483646 h 416"/>
              <a:gd name="T12" fmla="*/ 2147483646 w 1764"/>
              <a:gd name="T13" fmla="*/ 2147483646 h 416"/>
              <a:gd name="T14" fmla="*/ 2147483646 w 1764"/>
              <a:gd name="T15" fmla="*/ 2147483646 h 416"/>
              <a:gd name="T16" fmla="*/ 2147483646 w 1764"/>
              <a:gd name="T17" fmla="*/ 2147483646 h 416"/>
              <a:gd name="T18" fmla="*/ 2147483646 w 1764"/>
              <a:gd name="T19" fmla="*/ 2147483646 h 416"/>
              <a:gd name="T20" fmla="*/ 2147483646 w 1764"/>
              <a:gd name="T21" fmla="*/ 2147483646 h 416"/>
              <a:gd name="T22" fmla="*/ 2147483646 w 1764"/>
              <a:gd name="T23" fmla="*/ 2147483646 h 416"/>
              <a:gd name="T24" fmla="*/ 2147483646 w 1764"/>
              <a:gd name="T25" fmla="*/ 2147483646 h 416"/>
              <a:gd name="T26" fmla="*/ 2147483646 w 1764"/>
              <a:gd name="T27" fmla="*/ 2147483646 h 416"/>
              <a:gd name="T28" fmla="*/ 2147483646 w 1764"/>
              <a:gd name="T29" fmla="*/ 0 h 416"/>
              <a:gd name="T30" fmla="*/ 2147483646 w 1764"/>
              <a:gd name="T31" fmla="*/ 2147483646 h 416"/>
              <a:gd name="T32" fmla="*/ 2147483646 w 1764"/>
              <a:gd name="T33" fmla="*/ 2147483646 h 416"/>
              <a:gd name="T34" fmla="*/ 2147483646 w 1764"/>
              <a:gd name="T35" fmla="*/ 2147483646 h 416"/>
              <a:gd name="T36" fmla="*/ 2147483646 w 1764"/>
              <a:gd name="T37" fmla="*/ 2147483646 h 416"/>
              <a:gd name="T38" fmla="*/ 2147483646 w 1764"/>
              <a:gd name="T39" fmla="*/ 2147483646 h 416"/>
              <a:gd name="T40" fmla="*/ 2147483646 w 1764"/>
              <a:gd name="T41" fmla="*/ 2147483646 h 416"/>
              <a:gd name="T42" fmla="*/ 2147483646 w 1764"/>
              <a:gd name="T43" fmla="*/ 2147483646 h 416"/>
              <a:gd name="T44" fmla="*/ 2147483646 w 1764"/>
              <a:gd name="T45" fmla="*/ 2147483646 h 416"/>
              <a:gd name="T46" fmla="*/ 2147483646 w 1764"/>
              <a:gd name="T47" fmla="*/ 2147483646 h 416"/>
              <a:gd name="T48" fmla="*/ 2147483646 w 1764"/>
              <a:gd name="T49" fmla="*/ 2147483646 h 416"/>
              <a:gd name="T50" fmla="*/ 2147483646 w 1764"/>
              <a:gd name="T51" fmla="*/ 2147483646 h 416"/>
              <a:gd name="T52" fmla="*/ 2147483646 w 1764"/>
              <a:gd name="T53" fmla="*/ 2147483646 h 416"/>
              <a:gd name="T54" fmla="*/ 2147483646 w 1764"/>
              <a:gd name="T55" fmla="*/ 2147483646 h 416"/>
              <a:gd name="T56" fmla="*/ 2147483646 w 1764"/>
              <a:gd name="T57" fmla="*/ 2147483646 h 416"/>
              <a:gd name="T58" fmla="*/ 2147483646 w 1764"/>
              <a:gd name="T59" fmla="*/ 2147483646 h 416"/>
              <a:gd name="T60" fmla="*/ 2147483646 w 1764"/>
              <a:gd name="T61" fmla="*/ 2147483646 h 416"/>
              <a:gd name="T62" fmla="*/ 2147483646 w 1764"/>
              <a:gd name="T63" fmla="*/ 2147483646 h 416"/>
              <a:gd name="T64" fmla="*/ 2147483646 w 1764"/>
              <a:gd name="T65" fmla="*/ 2147483646 h 416"/>
              <a:gd name="T66" fmla="*/ 2147483646 w 1764"/>
              <a:gd name="T67" fmla="*/ 2147483646 h 4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4"/>
              <a:gd name="T103" fmla="*/ 0 h 416"/>
              <a:gd name="T104" fmla="*/ 1764 w 1764"/>
              <a:gd name="T105" fmla="*/ 416 h 4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4" h="416">
                <a:moveTo>
                  <a:pt x="1537" y="279"/>
                </a:moveTo>
                <a:lnTo>
                  <a:pt x="1493" y="286"/>
                </a:lnTo>
                <a:lnTo>
                  <a:pt x="1386" y="297"/>
                </a:lnTo>
                <a:lnTo>
                  <a:pt x="1273" y="307"/>
                </a:lnTo>
                <a:lnTo>
                  <a:pt x="1155" y="314"/>
                </a:lnTo>
                <a:lnTo>
                  <a:pt x="1034" y="316"/>
                </a:lnTo>
                <a:lnTo>
                  <a:pt x="989" y="316"/>
                </a:lnTo>
                <a:lnTo>
                  <a:pt x="919" y="316"/>
                </a:lnTo>
                <a:lnTo>
                  <a:pt x="805" y="312"/>
                </a:lnTo>
                <a:lnTo>
                  <a:pt x="699" y="305"/>
                </a:lnTo>
                <a:lnTo>
                  <a:pt x="597" y="295"/>
                </a:lnTo>
                <a:lnTo>
                  <a:pt x="503" y="281"/>
                </a:lnTo>
                <a:lnTo>
                  <a:pt x="439" y="271"/>
                </a:lnTo>
                <a:lnTo>
                  <a:pt x="418" y="267"/>
                </a:lnTo>
                <a:lnTo>
                  <a:pt x="342" y="250"/>
                </a:lnTo>
                <a:lnTo>
                  <a:pt x="279" y="231"/>
                </a:lnTo>
                <a:lnTo>
                  <a:pt x="257" y="224"/>
                </a:lnTo>
                <a:lnTo>
                  <a:pt x="224" y="210"/>
                </a:lnTo>
                <a:lnTo>
                  <a:pt x="182" y="189"/>
                </a:lnTo>
                <a:lnTo>
                  <a:pt x="153" y="168"/>
                </a:lnTo>
                <a:lnTo>
                  <a:pt x="139" y="146"/>
                </a:lnTo>
                <a:lnTo>
                  <a:pt x="137" y="144"/>
                </a:lnTo>
                <a:lnTo>
                  <a:pt x="132" y="120"/>
                </a:lnTo>
                <a:lnTo>
                  <a:pt x="142" y="97"/>
                </a:lnTo>
                <a:lnTo>
                  <a:pt x="158" y="78"/>
                </a:lnTo>
                <a:lnTo>
                  <a:pt x="160" y="75"/>
                </a:lnTo>
                <a:lnTo>
                  <a:pt x="189" y="54"/>
                </a:lnTo>
                <a:lnTo>
                  <a:pt x="227" y="35"/>
                </a:lnTo>
                <a:lnTo>
                  <a:pt x="274" y="16"/>
                </a:lnTo>
                <a:lnTo>
                  <a:pt x="326" y="0"/>
                </a:lnTo>
                <a:lnTo>
                  <a:pt x="314" y="2"/>
                </a:lnTo>
                <a:lnTo>
                  <a:pt x="302" y="5"/>
                </a:lnTo>
                <a:lnTo>
                  <a:pt x="293" y="7"/>
                </a:lnTo>
                <a:lnTo>
                  <a:pt x="281" y="9"/>
                </a:lnTo>
                <a:lnTo>
                  <a:pt x="269" y="14"/>
                </a:lnTo>
                <a:lnTo>
                  <a:pt x="257" y="16"/>
                </a:lnTo>
                <a:lnTo>
                  <a:pt x="248" y="19"/>
                </a:lnTo>
                <a:lnTo>
                  <a:pt x="182" y="40"/>
                </a:lnTo>
                <a:lnTo>
                  <a:pt x="123" y="64"/>
                </a:lnTo>
                <a:lnTo>
                  <a:pt x="99" y="75"/>
                </a:lnTo>
                <a:lnTo>
                  <a:pt x="75" y="87"/>
                </a:lnTo>
                <a:lnTo>
                  <a:pt x="38" y="113"/>
                </a:lnTo>
                <a:lnTo>
                  <a:pt x="12" y="139"/>
                </a:lnTo>
                <a:lnTo>
                  <a:pt x="7" y="149"/>
                </a:lnTo>
                <a:lnTo>
                  <a:pt x="0" y="168"/>
                </a:lnTo>
                <a:lnTo>
                  <a:pt x="2" y="196"/>
                </a:lnTo>
                <a:lnTo>
                  <a:pt x="19" y="227"/>
                </a:lnTo>
                <a:lnTo>
                  <a:pt x="42" y="248"/>
                </a:lnTo>
                <a:lnTo>
                  <a:pt x="52" y="255"/>
                </a:lnTo>
                <a:lnTo>
                  <a:pt x="99" y="281"/>
                </a:lnTo>
                <a:lnTo>
                  <a:pt x="163" y="307"/>
                </a:lnTo>
                <a:lnTo>
                  <a:pt x="205" y="321"/>
                </a:lnTo>
                <a:lnTo>
                  <a:pt x="241" y="331"/>
                </a:lnTo>
                <a:lnTo>
                  <a:pt x="331" y="352"/>
                </a:lnTo>
                <a:lnTo>
                  <a:pt x="432" y="371"/>
                </a:lnTo>
                <a:lnTo>
                  <a:pt x="545" y="387"/>
                </a:lnTo>
                <a:lnTo>
                  <a:pt x="671" y="399"/>
                </a:lnTo>
                <a:lnTo>
                  <a:pt x="801" y="409"/>
                </a:lnTo>
                <a:lnTo>
                  <a:pt x="933" y="413"/>
                </a:lnTo>
                <a:lnTo>
                  <a:pt x="940" y="413"/>
                </a:lnTo>
                <a:lnTo>
                  <a:pt x="1082" y="416"/>
                </a:lnTo>
                <a:lnTo>
                  <a:pt x="1226" y="411"/>
                </a:lnTo>
                <a:lnTo>
                  <a:pt x="1370" y="404"/>
                </a:lnTo>
                <a:lnTo>
                  <a:pt x="1507" y="392"/>
                </a:lnTo>
                <a:lnTo>
                  <a:pt x="1634" y="375"/>
                </a:lnTo>
                <a:lnTo>
                  <a:pt x="1750" y="359"/>
                </a:lnTo>
                <a:lnTo>
                  <a:pt x="1764" y="354"/>
                </a:lnTo>
                <a:lnTo>
                  <a:pt x="1537" y="279"/>
                </a:lnTo>
                <a:close/>
              </a:path>
            </a:pathLst>
          </a:custGeom>
          <a:gradFill rotWithShape="1">
            <a:gsLst>
              <a:gs pos="0">
                <a:srgbClr val="CFCFCF">
                  <a:alpha val="18999"/>
                </a:srgbClr>
              </a:gs>
              <a:gs pos="100000">
                <a:srgbClr val="7A7A7A">
                  <a:alpha val="37999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6" name="Group 3"/>
          <p:cNvGrpSpPr>
            <a:grpSpLocks/>
          </p:cNvGrpSpPr>
          <p:nvPr/>
        </p:nvGrpSpPr>
        <p:grpSpPr bwMode="auto">
          <a:xfrm rot="21213041">
            <a:off x="4150911" y="680261"/>
            <a:ext cx="2538972" cy="2000657"/>
            <a:chOff x="1476" y="1569"/>
            <a:chExt cx="2986" cy="2537"/>
          </a:xfrm>
        </p:grpSpPr>
        <p:sp>
          <p:nvSpPr>
            <p:cNvPr id="97" name="Freeform 4"/>
            <p:cNvSpPr>
              <a:spLocks/>
            </p:cNvSpPr>
            <p:nvPr/>
          </p:nvSpPr>
          <p:spPr bwMode="auto">
            <a:xfrm>
              <a:off x="2497" y="1588"/>
              <a:ext cx="840" cy="321"/>
            </a:xfrm>
            <a:custGeom>
              <a:avLst/>
              <a:gdLst>
                <a:gd name="T0" fmla="*/ 822 w 840"/>
                <a:gd name="T1" fmla="*/ 310 h 321"/>
                <a:gd name="T2" fmla="*/ 800 w 840"/>
                <a:gd name="T3" fmla="*/ 298 h 321"/>
                <a:gd name="T4" fmla="*/ 781 w 840"/>
                <a:gd name="T5" fmla="*/ 286 h 321"/>
                <a:gd name="T6" fmla="*/ 760 w 840"/>
                <a:gd name="T7" fmla="*/ 274 h 321"/>
                <a:gd name="T8" fmla="*/ 741 w 840"/>
                <a:gd name="T9" fmla="*/ 262 h 321"/>
                <a:gd name="T10" fmla="*/ 720 w 840"/>
                <a:gd name="T11" fmla="*/ 253 h 321"/>
                <a:gd name="T12" fmla="*/ 699 w 840"/>
                <a:gd name="T13" fmla="*/ 241 h 321"/>
                <a:gd name="T14" fmla="*/ 562 w 840"/>
                <a:gd name="T15" fmla="*/ 175 h 321"/>
                <a:gd name="T16" fmla="*/ 425 w 840"/>
                <a:gd name="T17" fmla="*/ 116 h 321"/>
                <a:gd name="T18" fmla="*/ 349 w 840"/>
                <a:gd name="T19" fmla="*/ 90 h 321"/>
                <a:gd name="T20" fmla="*/ 283 w 840"/>
                <a:gd name="T21" fmla="*/ 69 h 321"/>
                <a:gd name="T22" fmla="*/ 141 w 840"/>
                <a:gd name="T23" fmla="*/ 28 h 321"/>
                <a:gd name="T24" fmla="*/ 0 w 840"/>
                <a:gd name="T25" fmla="*/ 0 h 321"/>
                <a:gd name="T26" fmla="*/ 21 w 840"/>
                <a:gd name="T27" fmla="*/ 116 h 321"/>
                <a:gd name="T28" fmla="*/ 40 w 840"/>
                <a:gd name="T29" fmla="*/ 116 h 321"/>
                <a:gd name="T30" fmla="*/ 151 w 840"/>
                <a:gd name="T31" fmla="*/ 116 h 321"/>
                <a:gd name="T32" fmla="*/ 264 w 840"/>
                <a:gd name="T33" fmla="*/ 128 h 321"/>
                <a:gd name="T34" fmla="*/ 361 w 840"/>
                <a:gd name="T35" fmla="*/ 144 h 321"/>
                <a:gd name="T36" fmla="*/ 380 w 840"/>
                <a:gd name="T37" fmla="*/ 149 h 321"/>
                <a:gd name="T38" fmla="*/ 496 w 840"/>
                <a:gd name="T39" fmla="*/ 180 h 321"/>
                <a:gd name="T40" fmla="*/ 611 w 840"/>
                <a:gd name="T41" fmla="*/ 220 h 321"/>
                <a:gd name="T42" fmla="*/ 727 w 840"/>
                <a:gd name="T43" fmla="*/ 267 h 321"/>
                <a:gd name="T44" fmla="*/ 840 w 840"/>
                <a:gd name="T45" fmla="*/ 321 h 321"/>
                <a:gd name="T46" fmla="*/ 822 w 840"/>
                <a:gd name="T47" fmla="*/ 310 h 3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0"/>
                <a:gd name="T73" fmla="*/ 0 h 321"/>
                <a:gd name="T74" fmla="*/ 840 w 840"/>
                <a:gd name="T75" fmla="*/ 321 h 3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0" h="321">
                  <a:moveTo>
                    <a:pt x="822" y="310"/>
                  </a:moveTo>
                  <a:lnTo>
                    <a:pt x="800" y="298"/>
                  </a:lnTo>
                  <a:lnTo>
                    <a:pt x="781" y="286"/>
                  </a:lnTo>
                  <a:lnTo>
                    <a:pt x="760" y="274"/>
                  </a:lnTo>
                  <a:lnTo>
                    <a:pt x="741" y="262"/>
                  </a:lnTo>
                  <a:lnTo>
                    <a:pt x="720" y="253"/>
                  </a:lnTo>
                  <a:lnTo>
                    <a:pt x="699" y="241"/>
                  </a:lnTo>
                  <a:lnTo>
                    <a:pt x="562" y="175"/>
                  </a:lnTo>
                  <a:lnTo>
                    <a:pt x="425" y="116"/>
                  </a:lnTo>
                  <a:lnTo>
                    <a:pt x="349" y="90"/>
                  </a:lnTo>
                  <a:lnTo>
                    <a:pt x="283" y="69"/>
                  </a:lnTo>
                  <a:lnTo>
                    <a:pt x="141" y="28"/>
                  </a:lnTo>
                  <a:lnTo>
                    <a:pt x="0" y="0"/>
                  </a:lnTo>
                  <a:lnTo>
                    <a:pt x="21" y="116"/>
                  </a:lnTo>
                  <a:lnTo>
                    <a:pt x="40" y="116"/>
                  </a:lnTo>
                  <a:lnTo>
                    <a:pt x="151" y="116"/>
                  </a:lnTo>
                  <a:lnTo>
                    <a:pt x="264" y="128"/>
                  </a:lnTo>
                  <a:lnTo>
                    <a:pt x="361" y="144"/>
                  </a:lnTo>
                  <a:lnTo>
                    <a:pt x="380" y="149"/>
                  </a:lnTo>
                  <a:lnTo>
                    <a:pt x="496" y="180"/>
                  </a:lnTo>
                  <a:lnTo>
                    <a:pt x="611" y="220"/>
                  </a:lnTo>
                  <a:lnTo>
                    <a:pt x="727" y="267"/>
                  </a:lnTo>
                  <a:lnTo>
                    <a:pt x="840" y="321"/>
                  </a:lnTo>
                  <a:lnTo>
                    <a:pt x="822" y="310"/>
                  </a:lnTo>
                  <a:close/>
                </a:path>
              </a:pathLst>
            </a:custGeom>
            <a:gradFill rotWithShape="1">
              <a:gsLst>
                <a:gs pos="0">
                  <a:srgbClr val="696969"/>
                </a:gs>
                <a:gs pos="100000">
                  <a:srgbClr val="FFFFFF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748" y="1569"/>
              <a:ext cx="770" cy="402"/>
            </a:xfrm>
            <a:custGeom>
              <a:avLst/>
              <a:gdLst>
                <a:gd name="T0" fmla="*/ 749 w 770"/>
                <a:gd name="T1" fmla="*/ 19 h 402"/>
                <a:gd name="T2" fmla="*/ 701 w 770"/>
                <a:gd name="T3" fmla="*/ 14 h 402"/>
                <a:gd name="T4" fmla="*/ 609 w 770"/>
                <a:gd name="T5" fmla="*/ 2 h 402"/>
                <a:gd name="T6" fmla="*/ 470 w 770"/>
                <a:gd name="T7" fmla="*/ 0 h 402"/>
                <a:gd name="T8" fmla="*/ 335 w 770"/>
                <a:gd name="T9" fmla="*/ 12 h 402"/>
                <a:gd name="T10" fmla="*/ 246 w 770"/>
                <a:gd name="T11" fmla="*/ 31 h 402"/>
                <a:gd name="T12" fmla="*/ 212 w 770"/>
                <a:gd name="T13" fmla="*/ 38 h 402"/>
                <a:gd name="T14" fmla="*/ 99 w 770"/>
                <a:gd name="T15" fmla="*/ 76 h 402"/>
                <a:gd name="T16" fmla="*/ 0 w 770"/>
                <a:gd name="T17" fmla="*/ 130 h 402"/>
                <a:gd name="T18" fmla="*/ 290 w 770"/>
                <a:gd name="T19" fmla="*/ 402 h 402"/>
                <a:gd name="T20" fmla="*/ 300 w 770"/>
                <a:gd name="T21" fmla="*/ 383 h 402"/>
                <a:gd name="T22" fmla="*/ 352 w 770"/>
                <a:gd name="T23" fmla="*/ 312 h 402"/>
                <a:gd name="T24" fmla="*/ 416 w 770"/>
                <a:gd name="T25" fmla="*/ 253 h 402"/>
                <a:gd name="T26" fmla="*/ 446 w 770"/>
                <a:gd name="T27" fmla="*/ 234 h 402"/>
                <a:gd name="T28" fmla="*/ 494 w 770"/>
                <a:gd name="T29" fmla="*/ 206 h 402"/>
                <a:gd name="T30" fmla="*/ 581 w 770"/>
                <a:gd name="T31" fmla="*/ 170 h 402"/>
                <a:gd name="T32" fmla="*/ 680 w 770"/>
                <a:gd name="T33" fmla="*/ 147 h 402"/>
                <a:gd name="T34" fmla="*/ 770 w 770"/>
                <a:gd name="T35" fmla="*/ 135 h 402"/>
                <a:gd name="T36" fmla="*/ 749 w 770"/>
                <a:gd name="T37" fmla="*/ 19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0"/>
                <a:gd name="T58" fmla="*/ 0 h 402"/>
                <a:gd name="T59" fmla="*/ 770 w 770"/>
                <a:gd name="T60" fmla="*/ 402 h 4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0" h="402">
                  <a:moveTo>
                    <a:pt x="749" y="19"/>
                  </a:moveTo>
                  <a:lnTo>
                    <a:pt x="701" y="14"/>
                  </a:lnTo>
                  <a:lnTo>
                    <a:pt x="609" y="2"/>
                  </a:lnTo>
                  <a:lnTo>
                    <a:pt x="470" y="0"/>
                  </a:lnTo>
                  <a:lnTo>
                    <a:pt x="335" y="12"/>
                  </a:lnTo>
                  <a:lnTo>
                    <a:pt x="246" y="31"/>
                  </a:lnTo>
                  <a:lnTo>
                    <a:pt x="212" y="38"/>
                  </a:lnTo>
                  <a:lnTo>
                    <a:pt x="99" y="76"/>
                  </a:lnTo>
                  <a:lnTo>
                    <a:pt x="0" y="130"/>
                  </a:lnTo>
                  <a:lnTo>
                    <a:pt x="290" y="402"/>
                  </a:lnTo>
                  <a:lnTo>
                    <a:pt x="300" y="383"/>
                  </a:lnTo>
                  <a:lnTo>
                    <a:pt x="352" y="312"/>
                  </a:lnTo>
                  <a:lnTo>
                    <a:pt x="416" y="253"/>
                  </a:lnTo>
                  <a:lnTo>
                    <a:pt x="446" y="234"/>
                  </a:lnTo>
                  <a:lnTo>
                    <a:pt x="494" y="206"/>
                  </a:lnTo>
                  <a:lnTo>
                    <a:pt x="581" y="170"/>
                  </a:lnTo>
                  <a:lnTo>
                    <a:pt x="680" y="147"/>
                  </a:lnTo>
                  <a:lnTo>
                    <a:pt x="770" y="135"/>
                  </a:lnTo>
                  <a:lnTo>
                    <a:pt x="749" y="19"/>
                  </a:lnTo>
                  <a:close/>
                </a:path>
              </a:pathLst>
            </a:custGeom>
            <a:gradFill rotWithShape="1">
              <a:gsLst>
                <a:gs pos="0">
                  <a:srgbClr val="B80000"/>
                </a:gs>
                <a:gs pos="100000">
                  <a:srgbClr val="FF1111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4129" y="3239"/>
              <a:ext cx="333" cy="667"/>
            </a:xfrm>
            <a:custGeom>
              <a:avLst/>
              <a:gdLst>
                <a:gd name="T0" fmla="*/ 328 w 333"/>
                <a:gd name="T1" fmla="*/ 126 h 667"/>
                <a:gd name="T2" fmla="*/ 328 w 333"/>
                <a:gd name="T3" fmla="*/ 109 h 667"/>
                <a:gd name="T4" fmla="*/ 326 w 333"/>
                <a:gd name="T5" fmla="*/ 90 h 667"/>
                <a:gd name="T6" fmla="*/ 323 w 333"/>
                <a:gd name="T7" fmla="*/ 71 h 667"/>
                <a:gd name="T8" fmla="*/ 318 w 333"/>
                <a:gd name="T9" fmla="*/ 55 h 667"/>
                <a:gd name="T10" fmla="*/ 316 w 333"/>
                <a:gd name="T11" fmla="*/ 36 h 667"/>
                <a:gd name="T12" fmla="*/ 314 w 333"/>
                <a:gd name="T13" fmla="*/ 17 h 667"/>
                <a:gd name="T14" fmla="*/ 309 w 333"/>
                <a:gd name="T15" fmla="*/ 0 h 667"/>
                <a:gd name="T16" fmla="*/ 309 w 333"/>
                <a:gd name="T17" fmla="*/ 92 h 667"/>
                <a:gd name="T18" fmla="*/ 297 w 333"/>
                <a:gd name="T19" fmla="*/ 182 h 667"/>
                <a:gd name="T20" fmla="*/ 271 w 333"/>
                <a:gd name="T21" fmla="*/ 265 h 667"/>
                <a:gd name="T22" fmla="*/ 229 w 333"/>
                <a:gd name="T23" fmla="*/ 341 h 667"/>
                <a:gd name="T24" fmla="*/ 224 w 333"/>
                <a:gd name="T25" fmla="*/ 345 h 667"/>
                <a:gd name="T26" fmla="*/ 172 w 333"/>
                <a:gd name="T27" fmla="*/ 409 h 667"/>
                <a:gd name="T28" fmla="*/ 99 w 333"/>
                <a:gd name="T29" fmla="*/ 466 h 667"/>
                <a:gd name="T30" fmla="*/ 9 w 333"/>
                <a:gd name="T31" fmla="*/ 513 h 667"/>
                <a:gd name="T32" fmla="*/ 0 w 333"/>
                <a:gd name="T33" fmla="*/ 518 h 667"/>
                <a:gd name="T34" fmla="*/ 148 w 333"/>
                <a:gd name="T35" fmla="*/ 667 h 667"/>
                <a:gd name="T36" fmla="*/ 172 w 333"/>
                <a:gd name="T37" fmla="*/ 645 h 667"/>
                <a:gd name="T38" fmla="*/ 241 w 333"/>
                <a:gd name="T39" fmla="*/ 556 h 667"/>
                <a:gd name="T40" fmla="*/ 288 w 333"/>
                <a:gd name="T41" fmla="*/ 459 h 667"/>
                <a:gd name="T42" fmla="*/ 304 w 333"/>
                <a:gd name="T43" fmla="*/ 402 h 667"/>
                <a:gd name="T44" fmla="*/ 318 w 333"/>
                <a:gd name="T45" fmla="*/ 352 h 667"/>
                <a:gd name="T46" fmla="*/ 333 w 333"/>
                <a:gd name="T47" fmla="*/ 241 h 667"/>
                <a:gd name="T48" fmla="*/ 328 w 333"/>
                <a:gd name="T49" fmla="*/ 126 h 6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3"/>
                <a:gd name="T76" fmla="*/ 0 h 667"/>
                <a:gd name="T77" fmla="*/ 333 w 333"/>
                <a:gd name="T78" fmla="*/ 667 h 6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3" h="667">
                  <a:moveTo>
                    <a:pt x="328" y="126"/>
                  </a:moveTo>
                  <a:lnTo>
                    <a:pt x="328" y="109"/>
                  </a:lnTo>
                  <a:lnTo>
                    <a:pt x="326" y="90"/>
                  </a:lnTo>
                  <a:lnTo>
                    <a:pt x="323" y="71"/>
                  </a:lnTo>
                  <a:lnTo>
                    <a:pt x="318" y="55"/>
                  </a:lnTo>
                  <a:lnTo>
                    <a:pt x="316" y="36"/>
                  </a:lnTo>
                  <a:lnTo>
                    <a:pt x="314" y="17"/>
                  </a:lnTo>
                  <a:lnTo>
                    <a:pt x="309" y="0"/>
                  </a:lnTo>
                  <a:lnTo>
                    <a:pt x="309" y="92"/>
                  </a:lnTo>
                  <a:lnTo>
                    <a:pt x="297" y="182"/>
                  </a:lnTo>
                  <a:lnTo>
                    <a:pt x="271" y="265"/>
                  </a:lnTo>
                  <a:lnTo>
                    <a:pt x="229" y="341"/>
                  </a:lnTo>
                  <a:lnTo>
                    <a:pt x="224" y="345"/>
                  </a:lnTo>
                  <a:lnTo>
                    <a:pt x="172" y="409"/>
                  </a:lnTo>
                  <a:lnTo>
                    <a:pt x="99" y="466"/>
                  </a:lnTo>
                  <a:lnTo>
                    <a:pt x="9" y="513"/>
                  </a:lnTo>
                  <a:lnTo>
                    <a:pt x="0" y="518"/>
                  </a:lnTo>
                  <a:lnTo>
                    <a:pt x="148" y="667"/>
                  </a:lnTo>
                  <a:lnTo>
                    <a:pt x="172" y="645"/>
                  </a:lnTo>
                  <a:lnTo>
                    <a:pt x="241" y="556"/>
                  </a:lnTo>
                  <a:lnTo>
                    <a:pt x="288" y="459"/>
                  </a:lnTo>
                  <a:lnTo>
                    <a:pt x="304" y="402"/>
                  </a:lnTo>
                  <a:lnTo>
                    <a:pt x="318" y="352"/>
                  </a:lnTo>
                  <a:lnTo>
                    <a:pt x="333" y="241"/>
                  </a:lnTo>
                  <a:lnTo>
                    <a:pt x="328" y="12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1476" y="1699"/>
              <a:ext cx="567" cy="841"/>
            </a:xfrm>
            <a:custGeom>
              <a:avLst/>
              <a:gdLst>
                <a:gd name="T0" fmla="*/ 539 w 567"/>
                <a:gd name="T1" fmla="*/ 763 h 841"/>
                <a:gd name="T2" fmla="*/ 510 w 567"/>
                <a:gd name="T3" fmla="*/ 643 h 841"/>
                <a:gd name="T4" fmla="*/ 501 w 567"/>
                <a:gd name="T5" fmla="*/ 529 h 841"/>
                <a:gd name="T6" fmla="*/ 508 w 567"/>
                <a:gd name="T7" fmla="*/ 428 h 841"/>
                <a:gd name="T8" fmla="*/ 532 w 567"/>
                <a:gd name="T9" fmla="*/ 336 h 841"/>
                <a:gd name="T10" fmla="*/ 562 w 567"/>
                <a:gd name="T11" fmla="*/ 272 h 841"/>
                <a:gd name="T12" fmla="*/ 272 w 567"/>
                <a:gd name="T13" fmla="*/ 0 h 841"/>
                <a:gd name="T14" fmla="*/ 225 w 567"/>
                <a:gd name="T15" fmla="*/ 38 h 841"/>
                <a:gd name="T16" fmla="*/ 184 w 567"/>
                <a:gd name="T17" fmla="*/ 69 h 841"/>
                <a:gd name="T18" fmla="*/ 114 w 567"/>
                <a:gd name="T19" fmla="*/ 151 h 841"/>
                <a:gd name="T20" fmla="*/ 57 w 567"/>
                <a:gd name="T21" fmla="*/ 248 h 841"/>
                <a:gd name="T22" fmla="*/ 19 w 567"/>
                <a:gd name="T23" fmla="*/ 359 h 841"/>
                <a:gd name="T24" fmla="*/ 0 w 567"/>
                <a:gd name="T25" fmla="*/ 482 h 841"/>
                <a:gd name="T26" fmla="*/ 5 w 567"/>
                <a:gd name="T27" fmla="*/ 619 h 841"/>
                <a:gd name="T28" fmla="*/ 29 w 567"/>
                <a:gd name="T29" fmla="*/ 758 h 841"/>
                <a:gd name="T30" fmla="*/ 567 w 567"/>
                <a:gd name="T31" fmla="*/ 841 h 841"/>
                <a:gd name="T32" fmla="*/ 539 w 567"/>
                <a:gd name="T33" fmla="*/ 763 h 8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7"/>
                <a:gd name="T52" fmla="*/ 0 h 841"/>
                <a:gd name="T53" fmla="*/ 567 w 567"/>
                <a:gd name="T54" fmla="*/ 841 h 8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7" h="841">
                  <a:moveTo>
                    <a:pt x="539" y="763"/>
                  </a:moveTo>
                  <a:lnTo>
                    <a:pt x="510" y="643"/>
                  </a:lnTo>
                  <a:lnTo>
                    <a:pt x="501" y="529"/>
                  </a:lnTo>
                  <a:lnTo>
                    <a:pt x="508" y="428"/>
                  </a:lnTo>
                  <a:lnTo>
                    <a:pt x="532" y="336"/>
                  </a:lnTo>
                  <a:lnTo>
                    <a:pt x="562" y="272"/>
                  </a:lnTo>
                  <a:lnTo>
                    <a:pt x="272" y="0"/>
                  </a:lnTo>
                  <a:lnTo>
                    <a:pt x="225" y="38"/>
                  </a:lnTo>
                  <a:lnTo>
                    <a:pt x="184" y="69"/>
                  </a:lnTo>
                  <a:lnTo>
                    <a:pt x="114" y="151"/>
                  </a:lnTo>
                  <a:lnTo>
                    <a:pt x="57" y="248"/>
                  </a:lnTo>
                  <a:lnTo>
                    <a:pt x="19" y="359"/>
                  </a:lnTo>
                  <a:lnTo>
                    <a:pt x="0" y="482"/>
                  </a:lnTo>
                  <a:lnTo>
                    <a:pt x="5" y="619"/>
                  </a:lnTo>
                  <a:lnTo>
                    <a:pt x="29" y="758"/>
                  </a:lnTo>
                  <a:lnTo>
                    <a:pt x="567" y="841"/>
                  </a:lnTo>
                  <a:lnTo>
                    <a:pt x="539" y="763"/>
                  </a:lnTo>
                  <a:close/>
                </a:path>
              </a:pathLst>
            </a:custGeom>
            <a:gradFill rotWithShape="1">
              <a:gsLst>
                <a:gs pos="0">
                  <a:srgbClr val="E60000"/>
                </a:gs>
                <a:gs pos="100000">
                  <a:srgbClr val="A40000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3314" y="3702"/>
              <a:ext cx="963" cy="404"/>
            </a:xfrm>
            <a:custGeom>
              <a:avLst/>
              <a:gdLst>
                <a:gd name="T0" fmla="*/ 815 w 963"/>
                <a:gd name="T1" fmla="*/ 55 h 404"/>
                <a:gd name="T2" fmla="*/ 715 w 963"/>
                <a:gd name="T3" fmla="*/ 85 h 404"/>
                <a:gd name="T4" fmla="*/ 595 w 963"/>
                <a:gd name="T5" fmla="*/ 102 h 404"/>
                <a:gd name="T6" fmla="*/ 465 w 963"/>
                <a:gd name="T7" fmla="*/ 104 h 404"/>
                <a:gd name="T8" fmla="*/ 392 w 963"/>
                <a:gd name="T9" fmla="*/ 97 h 404"/>
                <a:gd name="T10" fmla="*/ 326 w 963"/>
                <a:gd name="T11" fmla="*/ 90 h 404"/>
                <a:gd name="T12" fmla="*/ 177 w 963"/>
                <a:gd name="T13" fmla="*/ 59 h 404"/>
                <a:gd name="T14" fmla="*/ 26 w 963"/>
                <a:gd name="T15" fmla="*/ 12 h 404"/>
                <a:gd name="T16" fmla="*/ 0 w 963"/>
                <a:gd name="T17" fmla="*/ 0 h 404"/>
                <a:gd name="T18" fmla="*/ 85 w 963"/>
                <a:gd name="T19" fmla="*/ 376 h 404"/>
                <a:gd name="T20" fmla="*/ 170 w 963"/>
                <a:gd name="T21" fmla="*/ 393 h 404"/>
                <a:gd name="T22" fmla="*/ 342 w 963"/>
                <a:gd name="T23" fmla="*/ 404 h 404"/>
                <a:gd name="T24" fmla="*/ 505 w 963"/>
                <a:gd name="T25" fmla="*/ 397 h 404"/>
                <a:gd name="T26" fmla="*/ 557 w 963"/>
                <a:gd name="T27" fmla="*/ 388 h 404"/>
                <a:gd name="T28" fmla="*/ 652 w 963"/>
                <a:gd name="T29" fmla="*/ 371 h 404"/>
                <a:gd name="T30" fmla="*/ 784 w 963"/>
                <a:gd name="T31" fmla="*/ 324 h 404"/>
                <a:gd name="T32" fmla="*/ 897 w 963"/>
                <a:gd name="T33" fmla="*/ 260 h 404"/>
                <a:gd name="T34" fmla="*/ 963 w 963"/>
                <a:gd name="T35" fmla="*/ 204 h 404"/>
                <a:gd name="T36" fmla="*/ 815 w 963"/>
                <a:gd name="T37" fmla="*/ 55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3"/>
                <a:gd name="T58" fmla="*/ 0 h 404"/>
                <a:gd name="T59" fmla="*/ 963 w 963"/>
                <a:gd name="T60" fmla="*/ 404 h 4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3" h="404">
                  <a:moveTo>
                    <a:pt x="815" y="55"/>
                  </a:moveTo>
                  <a:lnTo>
                    <a:pt x="715" y="85"/>
                  </a:lnTo>
                  <a:lnTo>
                    <a:pt x="595" y="102"/>
                  </a:lnTo>
                  <a:lnTo>
                    <a:pt x="465" y="104"/>
                  </a:lnTo>
                  <a:lnTo>
                    <a:pt x="392" y="97"/>
                  </a:lnTo>
                  <a:lnTo>
                    <a:pt x="326" y="90"/>
                  </a:lnTo>
                  <a:lnTo>
                    <a:pt x="177" y="59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85" y="376"/>
                  </a:lnTo>
                  <a:lnTo>
                    <a:pt x="170" y="393"/>
                  </a:lnTo>
                  <a:lnTo>
                    <a:pt x="342" y="404"/>
                  </a:lnTo>
                  <a:lnTo>
                    <a:pt x="505" y="397"/>
                  </a:lnTo>
                  <a:lnTo>
                    <a:pt x="557" y="388"/>
                  </a:lnTo>
                  <a:lnTo>
                    <a:pt x="652" y="371"/>
                  </a:lnTo>
                  <a:lnTo>
                    <a:pt x="784" y="324"/>
                  </a:lnTo>
                  <a:lnTo>
                    <a:pt x="897" y="260"/>
                  </a:lnTo>
                  <a:lnTo>
                    <a:pt x="963" y="204"/>
                  </a:lnTo>
                  <a:lnTo>
                    <a:pt x="815" y="5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1505" y="2457"/>
              <a:ext cx="1003" cy="1016"/>
            </a:xfrm>
            <a:custGeom>
              <a:avLst/>
              <a:gdLst>
                <a:gd name="T0" fmla="*/ 942 w 1003"/>
                <a:gd name="T1" fmla="*/ 681 h 1016"/>
                <a:gd name="T2" fmla="*/ 822 w 1003"/>
                <a:gd name="T3" fmla="*/ 548 h 1016"/>
                <a:gd name="T4" fmla="*/ 715 w 1003"/>
                <a:gd name="T5" fmla="*/ 409 h 1016"/>
                <a:gd name="T6" fmla="*/ 626 w 1003"/>
                <a:gd name="T7" fmla="*/ 270 h 1016"/>
                <a:gd name="T8" fmla="*/ 557 w 1003"/>
                <a:gd name="T9" fmla="*/ 135 h 1016"/>
                <a:gd name="T10" fmla="*/ 538 w 1003"/>
                <a:gd name="T11" fmla="*/ 83 h 1016"/>
                <a:gd name="T12" fmla="*/ 0 w 1003"/>
                <a:gd name="T13" fmla="*/ 0 h 1016"/>
                <a:gd name="T14" fmla="*/ 0 w 1003"/>
                <a:gd name="T15" fmla="*/ 7 h 1016"/>
                <a:gd name="T16" fmla="*/ 49 w 1003"/>
                <a:gd name="T17" fmla="*/ 166 h 1016"/>
                <a:gd name="T18" fmla="*/ 125 w 1003"/>
                <a:gd name="T19" fmla="*/ 331 h 1016"/>
                <a:gd name="T20" fmla="*/ 229 w 1003"/>
                <a:gd name="T21" fmla="*/ 506 h 1016"/>
                <a:gd name="T22" fmla="*/ 356 w 1003"/>
                <a:gd name="T23" fmla="*/ 678 h 1016"/>
                <a:gd name="T24" fmla="*/ 503 w 1003"/>
                <a:gd name="T25" fmla="*/ 844 h 1016"/>
                <a:gd name="T26" fmla="*/ 663 w 1003"/>
                <a:gd name="T27" fmla="*/ 997 h 1016"/>
                <a:gd name="T28" fmla="*/ 687 w 1003"/>
                <a:gd name="T29" fmla="*/ 1016 h 1016"/>
                <a:gd name="T30" fmla="*/ 1003 w 1003"/>
                <a:gd name="T31" fmla="*/ 740 h 1016"/>
                <a:gd name="T32" fmla="*/ 942 w 1003"/>
                <a:gd name="T33" fmla="*/ 681 h 10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3"/>
                <a:gd name="T52" fmla="*/ 0 h 1016"/>
                <a:gd name="T53" fmla="*/ 1003 w 1003"/>
                <a:gd name="T54" fmla="*/ 1016 h 10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3" h="1016">
                  <a:moveTo>
                    <a:pt x="942" y="681"/>
                  </a:moveTo>
                  <a:lnTo>
                    <a:pt x="822" y="548"/>
                  </a:lnTo>
                  <a:lnTo>
                    <a:pt x="715" y="409"/>
                  </a:lnTo>
                  <a:lnTo>
                    <a:pt x="626" y="270"/>
                  </a:lnTo>
                  <a:lnTo>
                    <a:pt x="557" y="135"/>
                  </a:lnTo>
                  <a:lnTo>
                    <a:pt x="538" y="83"/>
                  </a:lnTo>
                  <a:lnTo>
                    <a:pt x="0" y="0"/>
                  </a:lnTo>
                  <a:lnTo>
                    <a:pt x="0" y="7"/>
                  </a:lnTo>
                  <a:lnTo>
                    <a:pt x="49" y="166"/>
                  </a:lnTo>
                  <a:lnTo>
                    <a:pt x="125" y="331"/>
                  </a:lnTo>
                  <a:lnTo>
                    <a:pt x="229" y="506"/>
                  </a:lnTo>
                  <a:lnTo>
                    <a:pt x="356" y="678"/>
                  </a:lnTo>
                  <a:lnTo>
                    <a:pt x="503" y="844"/>
                  </a:lnTo>
                  <a:lnTo>
                    <a:pt x="663" y="997"/>
                  </a:lnTo>
                  <a:lnTo>
                    <a:pt x="687" y="1016"/>
                  </a:lnTo>
                  <a:lnTo>
                    <a:pt x="1003" y="740"/>
                  </a:lnTo>
                  <a:lnTo>
                    <a:pt x="942" y="681"/>
                  </a:lnTo>
                  <a:close/>
                </a:path>
              </a:pathLst>
            </a:custGeom>
            <a:gradFill rotWithShape="1">
              <a:gsLst>
                <a:gs pos="0">
                  <a:srgbClr val="BCBCBC"/>
                </a:gs>
                <a:gs pos="100000">
                  <a:srgbClr val="888888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2192" y="3197"/>
              <a:ext cx="1207" cy="881"/>
            </a:xfrm>
            <a:custGeom>
              <a:avLst/>
              <a:gdLst>
                <a:gd name="T0" fmla="*/ 1122 w 1207"/>
                <a:gd name="T1" fmla="*/ 505 h 881"/>
                <a:gd name="T2" fmla="*/ 992 w 1207"/>
                <a:gd name="T3" fmla="*/ 453 h 881"/>
                <a:gd name="T4" fmla="*/ 836 w 1207"/>
                <a:gd name="T5" fmla="*/ 375 h 881"/>
                <a:gd name="T6" fmla="*/ 680 w 1207"/>
                <a:gd name="T7" fmla="*/ 286 h 881"/>
                <a:gd name="T8" fmla="*/ 531 w 1207"/>
                <a:gd name="T9" fmla="*/ 182 h 881"/>
                <a:gd name="T10" fmla="*/ 390 w 1207"/>
                <a:gd name="T11" fmla="*/ 66 h 881"/>
                <a:gd name="T12" fmla="*/ 316 w 1207"/>
                <a:gd name="T13" fmla="*/ 0 h 881"/>
                <a:gd name="T14" fmla="*/ 0 w 1207"/>
                <a:gd name="T15" fmla="*/ 276 h 881"/>
                <a:gd name="T16" fmla="*/ 153 w 1207"/>
                <a:gd name="T17" fmla="*/ 399 h 881"/>
                <a:gd name="T18" fmla="*/ 338 w 1207"/>
                <a:gd name="T19" fmla="*/ 529 h 881"/>
                <a:gd name="T20" fmla="*/ 531 w 1207"/>
                <a:gd name="T21" fmla="*/ 640 h 881"/>
                <a:gd name="T22" fmla="*/ 725 w 1207"/>
                <a:gd name="T23" fmla="*/ 732 h 881"/>
                <a:gd name="T24" fmla="*/ 919 w 1207"/>
                <a:gd name="T25" fmla="*/ 808 h 881"/>
                <a:gd name="T26" fmla="*/ 1108 w 1207"/>
                <a:gd name="T27" fmla="*/ 862 h 881"/>
                <a:gd name="T28" fmla="*/ 1207 w 1207"/>
                <a:gd name="T29" fmla="*/ 881 h 881"/>
                <a:gd name="T30" fmla="*/ 1122 w 1207"/>
                <a:gd name="T31" fmla="*/ 505 h 8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7"/>
                <a:gd name="T49" fmla="*/ 0 h 881"/>
                <a:gd name="T50" fmla="*/ 1207 w 1207"/>
                <a:gd name="T51" fmla="*/ 881 h 8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7" h="881">
                  <a:moveTo>
                    <a:pt x="1122" y="505"/>
                  </a:moveTo>
                  <a:lnTo>
                    <a:pt x="992" y="453"/>
                  </a:lnTo>
                  <a:lnTo>
                    <a:pt x="836" y="375"/>
                  </a:lnTo>
                  <a:lnTo>
                    <a:pt x="680" y="286"/>
                  </a:lnTo>
                  <a:lnTo>
                    <a:pt x="531" y="182"/>
                  </a:lnTo>
                  <a:lnTo>
                    <a:pt x="390" y="66"/>
                  </a:lnTo>
                  <a:lnTo>
                    <a:pt x="316" y="0"/>
                  </a:lnTo>
                  <a:lnTo>
                    <a:pt x="0" y="276"/>
                  </a:lnTo>
                  <a:lnTo>
                    <a:pt x="153" y="399"/>
                  </a:lnTo>
                  <a:lnTo>
                    <a:pt x="338" y="529"/>
                  </a:lnTo>
                  <a:lnTo>
                    <a:pt x="531" y="640"/>
                  </a:lnTo>
                  <a:lnTo>
                    <a:pt x="725" y="732"/>
                  </a:lnTo>
                  <a:lnTo>
                    <a:pt x="919" y="808"/>
                  </a:lnTo>
                  <a:lnTo>
                    <a:pt x="1108" y="862"/>
                  </a:lnTo>
                  <a:lnTo>
                    <a:pt x="1207" y="881"/>
                  </a:lnTo>
                  <a:lnTo>
                    <a:pt x="1122" y="505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B4B4B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3321" y="1827"/>
              <a:ext cx="264" cy="219"/>
            </a:xfrm>
            <a:custGeom>
              <a:avLst/>
              <a:gdLst>
                <a:gd name="T0" fmla="*/ 33 w 264"/>
                <a:gd name="T1" fmla="*/ 0 h 219"/>
                <a:gd name="T2" fmla="*/ 0 w 264"/>
                <a:gd name="T3" fmla="*/ 167 h 219"/>
                <a:gd name="T4" fmla="*/ 264 w 264"/>
                <a:gd name="T5" fmla="*/ 219 h 219"/>
                <a:gd name="T6" fmla="*/ 33 w 264"/>
                <a:gd name="T7" fmla="*/ 0 h 2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219"/>
                <a:gd name="T14" fmla="*/ 264 w 264"/>
                <a:gd name="T15" fmla="*/ 219 h 2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219">
                  <a:moveTo>
                    <a:pt x="33" y="0"/>
                  </a:moveTo>
                  <a:lnTo>
                    <a:pt x="0" y="167"/>
                  </a:lnTo>
                  <a:lnTo>
                    <a:pt x="264" y="219"/>
                  </a:ln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F0F0F0"/>
                </a:gs>
                <a:gs pos="100000">
                  <a:srgbClr val="848484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6" name="Group 13"/>
          <p:cNvGrpSpPr>
            <a:grpSpLocks/>
          </p:cNvGrpSpPr>
          <p:nvPr/>
        </p:nvGrpSpPr>
        <p:grpSpPr bwMode="auto">
          <a:xfrm>
            <a:off x="1696927" y="680956"/>
            <a:ext cx="3342524" cy="889323"/>
            <a:chOff x="113" y="1562"/>
            <a:chExt cx="2129" cy="896"/>
          </a:xfrm>
        </p:grpSpPr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113" y="1562"/>
              <a:ext cx="2129" cy="896"/>
            </a:xfrm>
            <a:custGeom>
              <a:avLst/>
              <a:gdLst>
                <a:gd name="T0" fmla="*/ 2129 w 2129"/>
                <a:gd name="T1" fmla="*/ 8 h 896"/>
                <a:gd name="T2" fmla="*/ 0 w 2129"/>
                <a:gd name="T3" fmla="*/ 8 h 896"/>
                <a:gd name="T4" fmla="*/ 0 w 2129"/>
                <a:gd name="T5" fmla="*/ 896 h 896"/>
                <a:gd name="T6" fmla="*/ 1387 w 2129"/>
                <a:gd name="T7" fmla="*/ 896 h 896"/>
                <a:gd name="T8" fmla="*/ 2129 w 2129"/>
                <a:gd name="T9" fmla="*/ 8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9"/>
                <a:gd name="T16" fmla="*/ 0 h 896"/>
                <a:gd name="T17" fmla="*/ 2129 w 2129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9" h="896">
                  <a:moveTo>
                    <a:pt x="2129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1387" y="896"/>
                    <a:pt x="1396" y="894"/>
                    <a:pt x="1387" y="896"/>
                  </a:cubicBezTo>
                  <a:cubicBezTo>
                    <a:pt x="1239" y="143"/>
                    <a:pt x="1849" y="0"/>
                    <a:pt x="2129" y="8"/>
                  </a:cubicBezTo>
                  <a:close/>
                </a:path>
              </a:pathLst>
            </a:custGeom>
            <a:solidFill>
              <a:srgbClr val="A3A3A3">
                <a:alpha val="7686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117" y="1573"/>
              <a:ext cx="124" cy="881"/>
            </a:xfrm>
            <a:prstGeom prst="rect">
              <a:avLst/>
            </a:prstGeom>
            <a:solidFill>
              <a:srgbClr val="D00000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10" name="Group 18"/>
          <p:cNvGrpSpPr>
            <a:grpSpLocks/>
          </p:cNvGrpSpPr>
          <p:nvPr/>
        </p:nvGrpSpPr>
        <p:grpSpPr bwMode="auto">
          <a:xfrm>
            <a:off x="5691805" y="1825415"/>
            <a:ext cx="3143272" cy="941696"/>
            <a:chOff x="3696" y="2855"/>
            <a:chExt cx="1902" cy="893"/>
          </a:xfrm>
        </p:grpSpPr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3696" y="2855"/>
              <a:ext cx="1902" cy="893"/>
            </a:xfrm>
            <a:custGeom>
              <a:avLst/>
              <a:gdLst>
                <a:gd name="T0" fmla="*/ 0 w 1902"/>
                <a:gd name="T1" fmla="*/ 876 h 896"/>
                <a:gd name="T2" fmla="*/ 1902 w 1902"/>
                <a:gd name="T3" fmla="*/ 878 h 896"/>
                <a:gd name="T4" fmla="*/ 1902 w 1902"/>
                <a:gd name="T5" fmla="*/ 2 h 896"/>
                <a:gd name="T6" fmla="*/ 742 w 1902"/>
                <a:gd name="T7" fmla="*/ 0 h 896"/>
                <a:gd name="T8" fmla="*/ 0 w 1902"/>
                <a:gd name="T9" fmla="*/ 876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2"/>
                <a:gd name="T16" fmla="*/ 0 h 896"/>
                <a:gd name="T17" fmla="*/ 1902 w 1902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2" h="896">
                  <a:moveTo>
                    <a:pt x="0" y="888"/>
                  </a:moveTo>
                  <a:cubicBezTo>
                    <a:pt x="1260" y="890"/>
                    <a:pt x="1902" y="890"/>
                    <a:pt x="1902" y="890"/>
                  </a:cubicBezTo>
                  <a:cubicBezTo>
                    <a:pt x="1901" y="2"/>
                    <a:pt x="1902" y="2"/>
                    <a:pt x="1902" y="2"/>
                  </a:cubicBezTo>
                  <a:cubicBezTo>
                    <a:pt x="1824" y="2"/>
                    <a:pt x="733" y="2"/>
                    <a:pt x="742" y="0"/>
                  </a:cubicBezTo>
                  <a:cubicBezTo>
                    <a:pt x="891" y="753"/>
                    <a:pt x="280" y="896"/>
                    <a:pt x="0" y="888"/>
                  </a:cubicBezTo>
                  <a:close/>
                </a:path>
              </a:pathLst>
            </a:custGeom>
            <a:solidFill>
              <a:srgbClr val="A3A3A3">
                <a:alpha val="7686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20"/>
            <p:cNvSpPr>
              <a:spLocks noChangeArrowheads="1"/>
            </p:cNvSpPr>
            <p:nvPr/>
          </p:nvSpPr>
          <p:spPr bwMode="auto">
            <a:xfrm>
              <a:off x="5476" y="2861"/>
              <a:ext cx="118" cy="878"/>
            </a:xfrm>
            <a:prstGeom prst="rect">
              <a:avLst/>
            </a:prstGeom>
            <a:solidFill>
              <a:schemeClr val="bg2">
                <a:lumMod val="25000"/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114" name="Picture 29" descr="3D小人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76" b="106"/>
          <a:stretch/>
        </p:blipFill>
        <p:spPr bwMode="auto">
          <a:xfrm>
            <a:off x="8153302" y="460308"/>
            <a:ext cx="1155319" cy="12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1449138" y="-55244"/>
            <a:ext cx="71843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Структура </a:t>
            </a:r>
            <a:r>
              <a:rPr lang="ru-RU" sz="2400" b="1" dirty="0" smtClean="0">
                <a:latin typeface="Arial Black" panose="020B0A04020102020204" pitchFamily="34" charset="0"/>
              </a:rPr>
              <a:t>выданных и исполненных рекомендаций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" b="92383" l="9961" r="94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3219" r="12690"/>
          <a:stretch/>
        </p:blipFill>
        <p:spPr>
          <a:xfrm>
            <a:off x="-57972" y="1473399"/>
            <a:ext cx="1622737" cy="2409049"/>
          </a:xfrm>
          <a:prstGeom prst="rect">
            <a:avLst/>
          </a:prstGeom>
        </p:spPr>
      </p:pic>
      <p:sp>
        <p:nvSpPr>
          <p:cNvPr id="117" name="Rectangle 34"/>
          <p:cNvSpPr>
            <a:spLocks noChangeArrowheads="1"/>
          </p:cNvSpPr>
          <p:nvPr/>
        </p:nvSpPr>
        <p:spPr bwMode="auto">
          <a:xfrm>
            <a:off x="1755957" y="641163"/>
            <a:ext cx="22733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378</a:t>
            </a:r>
            <a:r>
              <a:rPr lang="ru-RU" altLang="zh-CN" sz="1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рекомендаций</a:t>
            </a:r>
            <a:endParaRPr lang="ru-RU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на сумму </a:t>
            </a:r>
          </a:p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8 001,6 </a:t>
            </a:r>
            <a:r>
              <a:rPr lang="ru-RU" altLang="zh-CN" sz="1600" b="1" dirty="0" err="1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млн.руб</a:t>
            </a:r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zh-CN" altLang="zh-CN" sz="1600" b="1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189" y="960570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Выдано: </a:t>
            </a:r>
            <a:endParaRPr lang="ru-RU" altLang="zh-CN" u="sng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7026420" y="1438234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Исполнено:</a:t>
            </a:r>
            <a:endParaRPr lang="ru-RU" altLang="zh-CN" b="1" u="sng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6567254" y="1789717"/>
            <a:ext cx="22733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153</a:t>
            </a:r>
            <a:r>
              <a:rPr lang="ru-RU" altLang="zh-CN" sz="1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рекомендации</a:t>
            </a:r>
            <a:endParaRPr lang="ru-RU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на сумму </a:t>
            </a:r>
          </a:p>
          <a:p>
            <a:pPr algn="ctr"/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3 216,4 </a:t>
            </a:r>
            <a:r>
              <a:rPr lang="ru-RU" altLang="zh-CN" sz="1600" b="1" dirty="0" err="1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млн.руб</a:t>
            </a:r>
            <a:r>
              <a:rPr lang="ru-RU" altLang="zh-CN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zh-CN" altLang="zh-CN" sz="1600" b="1" dirty="0">
              <a:solidFill>
                <a:srgbClr val="C00000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0" name="圆角矩形 11"/>
          <p:cNvSpPr/>
          <p:nvPr/>
        </p:nvSpPr>
        <p:spPr>
          <a:xfrm>
            <a:off x="1561240" y="1795148"/>
            <a:ext cx="2727829" cy="228490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21" name="Rectangle 34"/>
          <p:cNvSpPr>
            <a:spLocks noChangeArrowheads="1"/>
          </p:cNvSpPr>
          <p:nvPr/>
        </p:nvSpPr>
        <p:spPr bwMode="auto">
          <a:xfrm>
            <a:off x="1696927" y="1833285"/>
            <a:ext cx="265884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42 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доходной части </a:t>
            </a:r>
          </a:p>
          <a:p>
            <a:pPr>
              <a:lnSpc>
                <a:spcPct val="50000"/>
              </a:lnSpc>
            </a:pPr>
            <a:endParaRPr lang="ru-RU" altLang="zh-CN" sz="140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11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по оптимизации  </a:t>
            </a:r>
          </a:p>
          <a:p>
            <a:r>
              <a:rPr lang="ru-RU" altLang="zh-CN" sz="14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расходов</a:t>
            </a:r>
          </a:p>
          <a:p>
            <a:pPr>
              <a:lnSpc>
                <a:spcPct val="50000"/>
              </a:lnSpc>
            </a:pPr>
            <a:endParaRPr lang="ru-RU" altLang="zh-CN" sz="140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19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по совершенствованию </a:t>
            </a:r>
          </a:p>
          <a:p>
            <a:r>
              <a:rPr lang="ru-RU" altLang="zh-CN" sz="14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бюджетного процесса</a:t>
            </a:r>
          </a:p>
          <a:p>
            <a:pPr>
              <a:lnSpc>
                <a:spcPct val="50000"/>
              </a:lnSpc>
            </a:pPr>
            <a:endParaRPr lang="ru-RU" altLang="zh-CN" sz="140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34 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неэффективным и </a:t>
            </a:r>
          </a:p>
          <a:p>
            <a:r>
              <a:rPr lang="ru-RU" altLang="zh-CN" sz="14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незаконным расходам</a:t>
            </a:r>
          </a:p>
          <a:p>
            <a:pPr>
              <a:lnSpc>
                <a:spcPct val="50000"/>
              </a:lnSpc>
            </a:pPr>
            <a:endParaRPr lang="ru-RU" altLang="zh-CN" sz="1400" b="1" dirty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272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прочие</a:t>
            </a:r>
          </a:p>
        </p:txBody>
      </p:sp>
      <p:sp>
        <p:nvSpPr>
          <p:cNvPr id="122" name="圆角矩形 11"/>
          <p:cNvSpPr/>
          <p:nvPr/>
        </p:nvSpPr>
        <p:spPr>
          <a:xfrm>
            <a:off x="6080863" y="2904776"/>
            <a:ext cx="2754213" cy="214655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24" name="Rectangle 34"/>
          <p:cNvSpPr>
            <a:spLocks noChangeArrowheads="1"/>
          </p:cNvSpPr>
          <p:nvPr/>
        </p:nvSpPr>
        <p:spPr bwMode="auto">
          <a:xfrm>
            <a:off x="6285555" y="2867250"/>
            <a:ext cx="26069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36 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доходной части </a:t>
            </a:r>
          </a:p>
          <a:p>
            <a:pPr>
              <a:lnSpc>
                <a:spcPct val="50000"/>
              </a:lnSpc>
            </a:pPr>
            <a:endParaRPr lang="ru-RU" altLang="zh-CN" sz="140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7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по оптимизации  </a:t>
            </a:r>
          </a:p>
          <a:p>
            <a:r>
              <a:rPr lang="ru-RU" altLang="zh-CN" sz="14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расходов</a:t>
            </a:r>
          </a:p>
          <a:p>
            <a:pPr>
              <a:lnSpc>
                <a:spcPct val="50000"/>
              </a:lnSpc>
            </a:pPr>
            <a:endParaRPr lang="ru-RU" altLang="zh-CN" sz="140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5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по совершенствованию </a:t>
            </a:r>
          </a:p>
          <a:p>
            <a:r>
              <a:rPr lang="ru-RU" altLang="zh-CN" sz="14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бюджетного процесса</a:t>
            </a:r>
          </a:p>
          <a:p>
            <a:pPr>
              <a:lnSpc>
                <a:spcPct val="50000"/>
              </a:lnSpc>
            </a:pPr>
            <a:endParaRPr lang="ru-RU" altLang="zh-CN" sz="1400" b="1" dirty="0" smtClean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10 </a:t>
            </a:r>
            <a:r>
              <a:rPr lang="ru-RU" altLang="zh-CN" sz="14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-</a:t>
            </a:r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по неэффективным и </a:t>
            </a:r>
          </a:p>
          <a:p>
            <a:r>
              <a:rPr lang="ru-RU" altLang="zh-CN" sz="1400" b="1" dirty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   незаконным расходам</a:t>
            </a:r>
          </a:p>
          <a:p>
            <a:pPr>
              <a:lnSpc>
                <a:spcPct val="50000"/>
              </a:lnSpc>
            </a:pPr>
            <a:endParaRPr lang="ru-RU" altLang="zh-CN" sz="1400" b="1" dirty="0">
              <a:solidFill>
                <a:schemeClr val="accent3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r>
              <a:rPr lang="ru-RU" altLang="zh-C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95</a:t>
            </a:r>
            <a:r>
              <a:rPr lang="ru-RU" altLang="zh-CN" sz="1400" b="1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- прочие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3690" y="1012344"/>
            <a:ext cx="1857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рекомендаций </a:t>
            </a: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сумму </a:t>
            </a:r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3 595,8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млн</a:t>
            </a:r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руб.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73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" y="21450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95736" y="48899"/>
            <a:ext cx="52786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400" b="1" dirty="0" smtClean="0">
                <a:latin typeface="Arial Black" panose="020B0A04020102020204" pitchFamily="34" charset="0"/>
              </a:rPr>
              <a:t>Меры реагирования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圆角矩形 5"/>
          <p:cNvSpPr/>
          <p:nvPr/>
        </p:nvSpPr>
        <p:spPr bwMode="auto">
          <a:xfrm>
            <a:off x="5945380" y="3837759"/>
            <a:ext cx="2587059" cy="876830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defTabSz="-635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7"/>
          <p:cNvSpPr/>
          <p:nvPr/>
        </p:nvSpPr>
        <p:spPr bwMode="auto">
          <a:xfrm>
            <a:off x="1115616" y="3882436"/>
            <a:ext cx="2465267" cy="87581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defTabSz="-635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27"/>
          <p:cNvGrpSpPr/>
          <p:nvPr/>
        </p:nvGrpSpPr>
        <p:grpSpPr>
          <a:xfrm>
            <a:off x="615601" y="3263114"/>
            <a:ext cx="3452343" cy="64399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3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7725" y="3406872"/>
            <a:ext cx="30120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 административной ответственности</a:t>
            </a:r>
          </a:p>
        </p:txBody>
      </p:sp>
      <p:grpSp>
        <p:nvGrpSpPr>
          <p:cNvPr id="80" name="组合 27"/>
          <p:cNvGrpSpPr/>
          <p:nvPr/>
        </p:nvGrpSpPr>
        <p:grpSpPr>
          <a:xfrm>
            <a:off x="5421907" y="3263114"/>
            <a:ext cx="3542581" cy="64107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圆角矩形 34"/>
            <p:cNvSpPr/>
            <p:nvPr/>
          </p:nvSpPr>
          <p:spPr>
            <a:xfrm>
              <a:off x="4351927" y="1373341"/>
              <a:ext cx="3742174" cy="2584453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615298" y="3411126"/>
            <a:ext cx="301207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 дисциплинарной ответственности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0497" y="4016339"/>
            <a:ext cx="264336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должностных лиц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юридическое лицо</a:t>
            </a: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06740" y="4133700"/>
            <a:ext cx="282739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должностных лиц</a:t>
            </a: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400" y="3903569"/>
            <a:ext cx="162996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221,9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оплачено штрафов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99795" y="2889692"/>
            <a:ext cx="19343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Привлечено:</a:t>
            </a:r>
          </a:p>
        </p:txBody>
      </p:sp>
      <p:sp>
        <p:nvSpPr>
          <p:cNvPr id="31" name="圆角矩形 17"/>
          <p:cNvSpPr/>
          <p:nvPr/>
        </p:nvSpPr>
        <p:spPr>
          <a:xfrm>
            <a:off x="3520182" y="1453783"/>
            <a:ext cx="2238765" cy="863824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14"/>
          <p:cNvSpPr/>
          <p:nvPr/>
        </p:nvSpPr>
        <p:spPr>
          <a:xfrm>
            <a:off x="4125135" y="892312"/>
            <a:ext cx="95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1"/>
          <p:cNvGrpSpPr/>
          <p:nvPr/>
        </p:nvGrpSpPr>
        <p:grpSpPr>
          <a:xfrm>
            <a:off x="3481794" y="729073"/>
            <a:ext cx="2252326" cy="982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椭圆 10"/>
          <p:cNvSpPr/>
          <p:nvPr/>
        </p:nvSpPr>
        <p:spPr>
          <a:xfrm>
            <a:off x="3027582" y="754075"/>
            <a:ext cx="738658" cy="7591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/>
              <a:t>22</a:t>
            </a:r>
            <a:endParaRPr lang="zh-CN" alt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3035" y="1109800"/>
            <a:ext cx="17715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Представления</a:t>
            </a:r>
          </a:p>
        </p:txBody>
      </p:sp>
      <p:sp>
        <p:nvSpPr>
          <p:cNvPr id="39" name="圆角矩形 17"/>
          <p:cNvSpPr/>
          <p:nvPr/>
        </p:nvSpPr>
        <p:spPr>
          <a:xfrm>
            <a:off x="6137463" y="1448770"/>
            <a:ext cx="2238765" cy="863824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14"/>
          <p:cNvSpPr/>
          <p:nvPr/>
        </p:nvSpPr>
        <p:spPr>
          <a:xfrm>
            <a:off x="6742416" y="887299"/>
            <a:ext cx="95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1"/>
          <p:cNvGrpSpPr/>
          <p:nvPr/>
        </p:nvGrpSpPr>
        <p:grpSpPr>
          <a:xfrm>
            <a:off x="6096607" y="790245"/>
            <a:ext cx="2304199" cy="9165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10"/>
          <p:cNvSpPr/>
          <p:nvPr/>
        </p:nvSpPr>
        <p:spPr>
          <a:xfrm>
            <a:off x="5802757" y="765939"/>
            <a:ext cx="720063" cy="75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/>
              <a:t>8</a:t>
            </a:r>
            <a:endParaRPr lang="zh-CN" alt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08488" y="1127628"/>
            <a:ext cx="16530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Предписаний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1419622"/>
            <a:ext cx="21262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В 2019 году направлено: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78" b="96778" l="8593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" y="1107422"/>
            <a:ext cx="1723537" cy="2298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5276" y="1724572"/>
            <a:ext cx="21736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сполнено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контроле -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36596" y="1578385"/>
            <a:ext cx="21736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Исполнено -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92884" l="8500" r="90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52" y="4061422"/>
            <a:ext cx="713842" cy="7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70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15616" y="23156"/>
            <a:ext cx="76495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Реализация результатов мероприятий </a:t>
            </a:r>
            <a:endParaRPr lang="ru-RU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с учетом ранее проведенных)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5" name="Group 119"/>
          <p:cNvGrpSpPr/>
          <p:nvPr/>
        </p:nvGrpSpPr>
        <p:grpSpPr>
          <a:xfrm>
            <a:off x="389164" y="1347614"/>
            <a:ext cx="199226" cy="122367"/>
            <a:chOff x="6297613" y="1392238"/>
            <a:chExt cx="498475" cy="490537"/>
          </a:xfrm>
          <a:solidFill>
            <a:schemeClr val="bg1"/>
          </a:solidFill>
        </p:grpSpPr>
        <p:sp>
          <p:nvSpPr>
            <p:cNvPr id="67" name="Freeform 120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21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48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993229" y="1909554"/>
            <a:ext cx="64449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id-ID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96" y="-7022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alf Frame 12"/>
          <p:cNvSpPr/>
          <p:nvPr/>
        </p:nvSpPr>
        <p:spPr>
          <a:xfrm rot="8097294">
            <a:off x="4934951" y="2600976"/>
            <a:ext cx="500039" cy="549505"/>
          </a:xfrm>
          <a:prstGeom prst="halfFrame">
            <a:avLst/>
          </a:prstGeom>
          <a:solidFill>
            <a:schemeClr val="tx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组合 27"/>
          <p:cNvGrpSpPr/>
          <p:nvPr/>
        </p:nvGrpSpPr>
        <p:grpSpPr>
          <a:xfrm>
            <a:off x="735464" y="917058"/>
            <a:ext cx="2972439" cy="80052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圆角矩形 3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组合 36"/>
          <p:cNvGrpSpPr/>
          <p:nvPr/>
        </p:nvGrpSpPr>
        <p:grpSpPr>
          <a:xfrm>
            <a:off x="2208738" y="1942546"/>
            <a:ext cx="2250799" cy="74469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36"/>
          <p:cNvGrpSpPr/>
          <p:nvPr/>
        </p:nvGrpSpPr>
        <p:grpSpPr>
          <a:xfrm>
            <a:off x="719773" y="2930194"/>
            <a:ext cx="2700099" cy="74469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3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组合 36"/>
          <p:cNvGrpSpPr/>
          <p:nvPr/>
        </p:nvGrpSpPr>
        <p:grpSpPr>
          <a:xfrm>
            <a:off x="2325480" y="3859894"/>
            <a:ext cx="2302130" cy="80329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92863" y="989602"/>
            <a:ext cx="277102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уменьшены не обеспеченные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ЛБО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контракты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627,8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02164" y="1990775"/>
            <a:ext cx="210214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возвращено денежных средств - 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45,0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1804" y="2983645"/>
            <a:ext cx="262437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вовлечено в использование имущество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руб.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39096" y="4035689"/>
            <a:ext cx="24945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ыполнено работ -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3" b="89944" l="9971" r="89932">
                        <a14:foregroundMark x1="55718" y1="12203" x2="63539" y2="10056"/>
                        <a14:foregroundMark x1="58358" y1="10056" x2="63832" y2="8814"/>
                        <a14:foregroundMark x1="24927" y1="18531" x2="27566" y2="21921"/>
                        <a14:foregroundMark x1="24242" y1="33446" x2="27957" y2="36158"/>
                        <a14:foregroundMark x1="33822" y1="29153" x2="33822" y2="29153"/>
                        <a14:foregroundMark x1="24927" y1="23390" x2="24927" y2="23390"/>
                        <a14:foregroundMark x1="24829" y1="15706" x2="24829" y2="15706"/>
                        <a14:foregroundMark x1="24340" y1="30960" x2="24340" y2="30960"/>
                        <a14:foregroundMark x1="30205" y1="38757" x2="30205" y2="38757"/>
                        <a14:foregroundMark x1="32942" y1="15367" x2="32942" y2="15367"/>
                        <a14:foregroundMark x1="34995" y1="14124" x2="34995" y2="14124"/>
                        <a14:foregroundMark x1="24340" y1="36158" x2="24340" y2="36158"/>
                        <a14:foregroundMark x1="24927" y1="48249" x2="24927" y2="48249"/>
                        <a14:foregroundMark x1="33236" y1="48362" x2="33236" y2="48362"/>
                        <a14:foregroundMark x1="26197" y1="53333" x2="26197" y2="53333"/>
                        <a14:foregroundMark x1="24340" y1="45763" x2="24340" y2="45763"/>
                        <a14:foregroundMark x1="29814" y1="43051" x2="29814" y2="43051"/>
                        <a14:foregroundMark x1="24536" y1="50734" x2="24536" y2="50734"/>
                        <a14:foregroundMark x1="24340" y1="60565" x2="24340" y2="60565"/>
                        <a14:foregroundMark x1="23656" y1="75706" x2="23656" y2="7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38" y="901542"/>
            <a:ext cx="4386422" cy="37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75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434858" y="3880"/>
            <a:ext cx="69240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Реализация результатов мероприятий </a:t>
            </a:r>
            <a:endParaRPr lang="ru-RU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с учетом ранее проведенных)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Picture 2" descr="C:\Users\p.dubovik\Documents\Мои полученные файлы\знак КСП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1" y="42972"/>
            <a:ext cx="972667" cy="8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组合 21"/>
          <p:cNvGrpSpPr/>
          <p:nvPr/>
        </p:nvGrpSpPr>
        <p:grpSpPr>
          <a:xfrm rot="5400000">
            <a:off x="634442" y="706211"/>
            <a:ext cx="1296144" cy="1584176"/>
            <a:chOff x="5027106" y="2345385"/>
            <a:chExt cx="1172844" cy="902720"/>
          </a:xfrm>
        </p:grpSpPr>
        <p:grpSp>
          <p:nvGrpSpPr>
            <p:cNvPr id="82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21"/>
          <p:cNvGrpSpPr/>
          <p:nvPr/>
        </p:nvGrpSpPr>
        <p:grpSpPr>
          <a:xfrm rot="5400000">
            <a:off x="2741227" y="727985"/>
            <a:ext cx="1296144" cy="1584176"/>
            <a:chOff x="5027106" y="2345385"/>
            <a:chExt cx="1172844" cy="902720"/>
          </a:xfrm>
        </p:grpSpPr>
        <p:grpSp>
          <p:nvGrpSpPr>
            <p:cNvPr id="89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3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21"/>
          <p:cNvGrpSpPr/>
          <p:nvPr/>
        </p:nvGrpSpPr>
        <p:grpSpPr>
          <a:xfrm rot="5400000">
            <a:off x="4848011" y="691104"/>
            <a:ext cx="1296144" cy="1584176"/>
            <a:chOff x="5027106" y="2345385"/>
            <a:chExt cx="1172844" cy="902720"/>
          </a:xfrm>
        </p:grpSpPr>
        <p:grpSp>
          <p:nvGrpSpPr>
            <p:cNvPr id="113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5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21"/>
          <p:cNvGrpSpPr/>
          <p:nvPr/>
        </p:nvGrpSpPr>
        <p:grpSpPr>
          <a:xfrm rot="5400000">
            <a:off x="7045555" y="701448"/>
            <a:ext cx="1296144" cy="1584176"/>
            <a:chOff x="5027106" y="2345385"/>
            <a:chExt cx="1172844" cy="902720"/>
          </a:xfrm>
        </p:grpSpPr>
        <p:grpSp>
          <p:nvGrpSpPr>
            <p:cNvPr id="118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9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" name="组合 36"/>
          <p:cNvGrpSpPr/>
          <p:nvPr/>
        </p:nvGrpSpPr>
        <p:grpSpPr>
          <a:xfrm>
            <a:off x="251520" y="2159863"/>
            <a:ext cx="1998104" cy="64494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8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0" name="组合 36"/>
          <p:cNvGrpSpPr/>
          <p:nvPr/>
        </p:nvGrpSpPr>
        <p:grpSpPr>
          <a:xfrm>
            <a:off x="2412039" y="2168144"/>
            <a:ext cx="1983139" cy="63666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1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3" name="组合 36"/>
          <p:cNvGrpSpPr/>
          <p:nvPr/>
        </p:nvGrpSpPr>
        <p:grpSpPr>
          <a:xfrm>
            <a:off x="4573197" y="2146021"/>
            <a:ext cx="1954516" cy="65879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4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6" name="组合 36"/>
          <p:cNvGrpSpPr/>
          <p:nvPr/>
        </p:nvGrpSpPr>
        <p:grpSpPr>
          <a:xfrm>
            <a:off x="6701495" y="2138969"/>
            <a:ext cx="1987375" cy="66584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9" name="组合 21"/>
          <p:cNvGrpSpPr/>
          <p:nvPr/>
        </p:nvGrpSpPr>
        <p:grpSpPr>
          <a:xfrm rot="5400000">
            <a:off x="634441" y="2898855"/>
            <a:ext cx="1296144" cy="1584176"/>
            <a:chOff x="5027106" y="2345385"/>
            <a:chExt cx="1172844" cy="902720"/>
          </a:xfrm>
        </p:grpSpPr>
        <p:grpSp>
          <p:nvGrpSpPr>
            <p:cNvPr id="150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2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" name="组合 36"/>
          <p:cNvGrpSpPr/>
          <p:nvPr/>
        </p:nvGrpSpPr>
        <p:grpSpPr>
          <a:xfrm>
            <a:off x="184209" y="4345936"/>
            <a:ext cx="2155541" cy="7460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5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7" name="组合 21"/>
          <p:cNvGrpSpPr/>
          <p:nvPr/>
        </p:nvGrpSpPr>
        <p:grpSpPr>
          <a:xfrm rot="5400000">
            <a:off x="2902009" y="2875501"/>
            <a:ext cx="1296144" cy="1584176"/>
            <a:chOff x="5027106" y="2345385"/>
            <a:chExt cx="1172844" cy="902720"/>
          </a:xfrm>
        </p:grpSpPr>
        <p:grpSp>
          <p:nvGrpSpPr>
            <p:cNvPr id="158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9" name="TextBox 33"/>
            <p:cNvSpPr>
              <a:spLocks noChangeArrowheads="1"/>
            </p:cNvSpPr>
            <p:nvPr/>
          </p:nvSpPr>
          <p:spPr bwMode="auto">
            <a:xfrm rot="16200000">
              <a:off x="5044121" y="2710913"/>
              <a:ext cx="678823" cy="19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2" name="组合 36"/>
          <p:cNvGrpSpPr/>
          <p:nvPr/>
        </p:nvGrpSpPr>
        <p:grpSpPr>
          <a:xfrm>
            <a:off x="2570921" y="4332956"/>
            <a:ext cx="2166137" cy="730611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3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圆角矩形 39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65" name="图片 2" descr="www_tuweimei_comComp_18890711_C21KKJdlT7ws9dfTExr2lZheFc6oDAEG.jpg"/>
          <p:cNvPicPr>
            <a:picLocks noGrp="1" noChangeAspect="1"/>
          </p:cNvPicPr>
          <p:nvPr isPhoto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2" b="89736" l="0" r="89844">
                        <a14:foregroundMark x1="24609" y1="16716" x2="12305" y2="36950"/>
                        <a14:foregroundMark x1="53516" y1="28739" x2="89453" y2="43109"/>
                      </a14:backgroundRemoval>
                    </a14:imgEffect>
                  </a14:imgLayer>
                </a14:imgProps>
              </a:ext>
            </a:extLst>
          </a:blip>
          <a:srcRect l="9101" t="3644" r="2772"/>
          <a:stretch/>
        </p:blipFill>
        <p:spPr bwMode="auto">
          <a:xfrm>
            <a:off x="5347081" y="2628806"/>
            <a:ext cx="3384376" cy="268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" name="TextBox 165"/>
          <p:cNvSpPr txBox="1"/>
          <p:nvPr/>
        </p:nvSpPr>
        <p:spPr>
          <a:xfrm>
            <a:off x="614059" y="1036259"/>
            <a:ext cx="122943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23 308,0 млн. руб.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852" y="2180133"/>
            <a:ext cx="2013282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проведена инвентаризация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(по 4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ГРБС)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ru-RU" sz="11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819673" y="1020869"/>
            <a:ext cx="11240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12 511,7 млн. руб.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3415" y="2242461"/>
            <a:ext cx="18517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внесено 76 изменений в учёт и отчётность 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1203" y="1043340"/>
            <a:ext cx="1532812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5 720,2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млн.руб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4749" y="1091902"/>
            <a:ext cx="1224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546,3 млн. руб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8961" y="2223340"/>
            <a:ext cx="19057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отражено в учёте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(279 фактов </a:t>
            </a:r>
            <a:r>
              <a:rPr lang="ru-RU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хоз.жизни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ru-RU" sz="1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8607" y="2235205"/>
            <a:ext cx="17737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увеличена стоимость Казны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объектов)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ru-RU" sz="1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3515" y="3317366"/>
            <a:ext cx="1086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1 904,4 млн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426" y="4355918"/>
            <a:ext cx="20907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устранены расхождения данных учёта с данными РМИ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 1 747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объектам и 40 З\У)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957552" y="3279408"/>
            <a:ext cx="11828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78,5 млн. руб.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0150" y="4548054"/>
            <a:ext cx="20722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учтены в РМИ (9 объектов)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ru-RU" sz="12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1984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26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C00000"/>
      </a:accent1>
      <a:accent2>
        <a:srgbClr val="000000"/>
      </a:accent2>
      <a:accent3>
        <a:srgbClr val="3F3F3F"/>
      </a:accent3>
      <a:accent4>
        <a:srgbClr val="262626"/>
      </a:accent4>
      <a:accent5>
        <a:srgbClr val="000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808</Words>
  <Application>Microsoft Office PowerPoint</Application>
  <PresentationFormat>Экран (16:9)</PresentationFormat>
  <Paragraphs>228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微软雅黑</vt:lpstr>
      <vt:lpstr>Microsoft YaHei UI</vt:lpstr>
      <vt:lpstr>宋体</vt:lpstr>
      <vt:lpstr>Arial</vt:lpstr>
      <vt:lpstr>Arial Black</vt:lpstr>
      <vt:lpstr>Calibri</vt:lpstr>
      <vt:lpstr>Gill Sans</vt:lpstr>
      <vt:lpstr>Gisha</vt:lpstr>
      <vt:lpstr>Helvetica Neue</vt:lpstr>
      <vt:lpstr>华文细黑</vt:lpstr>
      <vt:lpstr>Times New Roman</vt:lpstr>
      <vt:lpstr>Verdana</vt:lpstr>
      <vt:lpstr>Wingdings</vt:lpstr>
      <vt:lpstr>方正兰亭粗黑_GBK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Шургина О.А.</dc:creator>
  <cp:lastModifiedBy>Галата Л.В.</cp:lastModifiedBy>
  <cp:revision>1062</cp:revision>
  <cp:lastPrinted>2020-03-16T08:48:13Z</cp:lastPrinted>
  <dcterms:created xsi:type="dcterms:W3CDTF">2015-04-24T01:01:00Z</dcterms:created>
  <dcterms:modified xsi:type="dcterms:W3CDTF">2020-03-17T05:35:47Z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